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56" r:id="rId2"/>
    <p:sldId id="343" r:id="rId3"/>
    <p:sldId id="344" r:id="rId4"/>
    <p:sldId id="345" r:id="rId5"/>
    <p:sldId id="346" r:id="rId6"/>
    <p:sldId id="347" r:id="rId7"/>
    <p:sldId id="348" r:id="rId8"/>
    <p:sldId id="361" r:id="rId9"/>
    <p:sldId id="362" r:id="rId10"/>
    <p:sldId id="349" r:id="rId11"/>
    <p:sldId id="350" r:id="rId12"/>
    <p:sldId id="351" r:id="rId13"/>
    <p:sldId id="352" r:id="rId14"/>
    <p:sldId id="353" r:id="rId15"/>
    <p:sldId id="355" r:id="rId16"/>
    <p:sldId id="360" r:id="rId17"/>
    <p:sldId id="359" r:id="rId18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rut Chongbanyatcharoen " initials="S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9" autoAdjust="0"/>
    <p:restoredTop sz="96403" autoAdjust="0"/>
  </p:normalViewPr>
  <p:slideViewPr>
    <p:cSldViewPr>
      <p:cViewPr>
        <p:scale>
          <a:sx n="96" d="100"/>
          <a:sy n="96" d="100"/>
        </p:scale>
        <p:origin x="-1284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85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0652E6-5937-4374-828E-CB4F173F2E02}" type="datetimeFigureOut">
              <a:rPr lang="th-TH" smtClean="0"/>
              <a:t>10/07/61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5744DE-7900-4622-BEE8-DF4D3BEAEFB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27558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D30B9-6F22-4C08-BC2D-D92D711ACAC6}" type="datetimeFigureOut">
              <a:rPr lang="th-TH" smtClean="0"/>
              <a:t>10/07/61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ED640F-E9F7-4553-BE8D-0D01996E7BA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93006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D640F-E9F7-4553-BE8D-0D01996E7BA4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66353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4707B-9DFA-48F9-A31D-C2F8632B0579}" type="datetimeFigureOut">
              <a:rPr lang="th-TH" smtClean="0"/>
              <a:t>10/07/61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F6FCC-A6A6-483B-88FB-7CC5DD9E03E6}" type="slidenum">
              <a:rPr lang="th-TH" smtClean="0"/>
              <a:t>‹#›</a:t>
            </a:fld>
            <a:endParaRPr lang="th-TH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4707B-9DFA-48F9-A31D-C2F8632B0579}" type="datetimeFigureOut">
              <a:rPr lang="th-TH" smtClean="0"/>
              <a:t>10/07/61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F6FCC-A6A6-483B-88FB-7CC5DD9E03E6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4707B-9DFA-48F9-A31D-C2F8632B0579}" type="datetimeFigureOut">
              <a:rPr lang="th-TH" smtClean="0"/>
              <a:t>10/07/61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F6FCC-A6A6-483B-88FB-7CC5DD9E03E6}" type="slidenum">
              <a:rPr lang="th-TH" smtClean="0"/>
              <a:t>‹#›</a:t>
            </a:fld>
            <a:endParaRPr lang="th-TH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4707B-9DFA-48F9-A31D-C2F8632B0579}" type="datetimeFigureOut">
              <a:rPr lang="th-TH" smtClean="0"/>
              <a:t>10/07/61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F6FCC-A6A6-483B-88FB-7CC5DD9E03E6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4707B-9DFA-48F9-A31D-C2F8632B0579}" type="datetimeFigureOut">
              <a:rPr lang="th-TH" smtClean="0"/>
              <a:t>10/07/61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F6FCC-A6A6-483B-88FB-7CC5DD9E03E6}" type="slidenum">
              <a:rPr lang="th-TH" smtClean="0"/>
              <a:t>‹#›</a:t>
            </a:fld>
            <a:endParaRPr lang="th-TH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4707B-9DFA-48F9-A31D-C2F8632B0579}" type="datetimeFigureOut">
              <a:rPr lang="th-TH" smtClean="0"/>
              <a:t>10/07/61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F6FCC-A6A6-483B-88FB-7CC5DD9E03E6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4707B-9DFA-48F9-A31D-C2F8632B0579}" type="datetimeFigureOut">
              <a:rPr lang="th-TH" smtClean="0"/>
              <a:t>10/07/61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F6FCC-A6A6-483B-88FB-7CC5DD9E03E6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4707B-9DFA-48F9-A31D-C2F8632B0579}" type="datetimeFigureOut">
              <a:rPr lang="th-TH" smtClean="0"/>
              <a:t>10/07/61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F6FCC-A6A6-483B-88FB-7CC5DD9E03E6}" type="slidenum">
              <a:rPr lang="th-TH" smtClean="0"/>
              <a:t>‹#›</a:t>
            </a:fld>
            <a:endParaRPr lang="th-TH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4707B-9DFA-48F9-A31D-C2F8632B0579}" type="datetimeFigureOut">
              <a:rPr lang="th-TH" smtClean="0"/>
              <a:t>10/07/61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F6FCC-A6A6-483B-88FB-7CC5DD9E03E6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4707B-9DFA-48F9-A31D-C2F8632B0579}" type="datetimeFigureOut">
              <a:rPr lang="th-TH" smtClean="0"/>
              <a:t>10/07/61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F6FCC-A6A6-483B-88FB-7CC5DD9E03E6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4707B-9DFA-48F9-A31D-C2F8632B0579}" type="datetimeFigureOut">
              <a:rPr lang="th-TH" smtClean="0"/>
              <a:t>10/07/61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F6FCC-A6A6-483B-88FB-7CC5DD9E03E6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074707B-9DFA-48F9-A31D-C2F8632B0579}" type="datetimeFigureOut">
              <a:rPr lang="th-TH" smtClean="0"/>
              <a:t>10/07/61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F97F6FCC-A6A6-483B-88FB-7CC5DD9E03E6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772400" cy="2016224"/>
          </a:xfrm>
        </p:spPr>
        <p:txBody>
          <a:bodyPr>
            <a:normAutofit/>
          </a:bodyPr>
          <a:lstStyle/>
          <a:p>
            <a:r>
              <a:rPr lang="th-TH" sz="6000" b="1" dirty="0">
                <a:latin typeface="Angsana New" pitchFamily="18" charset="-34"/>
                <a:cs typeface="Angsana New" pitchFamily="18" charset="-34"/>
              </a:rPr>
              <a:t>ภาพรวมและความรู้ทั่วไปเกี่ยวกับความตกลง </a:t>
            </a:r>
            <a:r>
              <a:rPr lang="en-US" sz="6000" b="1" dirty="0">
                <a:latin typeface="Angsana New" pitchFamily="18" charset="-34"/>
                <a:cs typeface="Angsana New" pitchFamily="18" charset="-34"/>
              </a:rPr>
              <a:t>FATCA</a:t>
            </a:r>
            <a:endParaRPr lang="th-TH" sz="60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212976"/>
            <a:ext cx="7488832" cy="1752600"/>
          </a:xfrm>
        </p:spPr>
        <p:txBody>
          <a:bodyPr/>
          <a:lstStyle/>
          <a:p>
            <a:endParaRPr lang="en-US" dirty="0"/>
          </a:p>
          <a:p>
            <a:r>
              <a:rPr lang="en-US" b="1" dirty="0">
                <a:solidFill>
                  <a:schemeClr val="tx1"/>
                </a:solidFill>
              </a:rPr>
              <a:t>(Foreign Account Tax Compliance Act)</a:t>
            </a:r>
            <a:endParaRPr lang="th-TH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66086" y="5938823"/>
            <a:ext cx="20794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000" dirty="0">
                <a:latin typeface="Times New Roman" pitchFamily="18" charset="0"/>
                <a:cs typeface="Times New Roman" pitchFamily="18" charset="0"/>
              </a:rPr>
              <a:t>ศรุต จงบัญญัติเจริญ</a:t>
            </a:r>
          </a:p>
          <a:p>
            <a:pPr algn="ctr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srut.ch@rd.go.th</a:t>
            </a:r>
            <a:endParaRPr lang="th-TH" sz="2000" dirty="0">
              <a:latin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88640"/>
            <a:ext cx="1003966" cy="1012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991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29160" y="348207"/>
            <a:ext cx="8907336" cy="6353447"/>
            <a:chOff x="129160" y="348207"/>
            <a:chExt cx="8907336" cy="6353447"/>
          </a:xfrm>
        </p:grpSpPr>
        <p:sp>
          <p:nvSpPr>
            <p:cNvPr id="6" name="Freeform 5"/>
            <p:cNvSpPr/>
            <p:nvPr/>
          </p:nvSpPr>
          <p:spPr>
            <a:xfrm>
              <a:off x="898686" y="3127456"/>
              <a:ext cx="1595600" cy="712597"/>
            </a:xfrm>
            <a:custGeom>
              <a:avLst/>
              <a:gdLst>
                <a:gd name="connsiteX0" fmla="*/ 0 w 1324570"/>
                <a:gd name="connsiteY0" fmla="*/ 0 h 529828"/>
                <a:gd name="connsiteX1" fmla="*/ 1059656 w 1324570"/>
                <a:gd name="connsiteY1" fmla="*/ 0 h 529828"/>
                <a:gd name="connsiteX2" fmla="*/ 1324570 w 1324570"/>
                <a:gd name="connsiteY2" fmla="*/ 264914 h 529828"/>
                <a:gd name="connsiteX3" fmla="*/ 1059656 w 1324570"/>
                <a:gd name="connsiteY3" fmla="*/ 529828 h 529828"/>
                <a:gd name="connsiteX4" fmla="*/ 0 w 1324570"/>
                <a:gd name="connsiteY4" fmla="*/ 529828 h 529828"/>
                <a:gd name="connsiteX5" fmla="*/ 264914 w 1324570"/>
                <a:gd name="connsiteY5" fmla="*/ 264914 h 529828"/>
                <a:gd name="connsiteX6" fmla="*/ 0 w 1324570"/>
                <a:gd name="connsiteY6" fmla="*/ 0 h 52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4570" h="529828">
                  <a:moveTo>
                    <a:pt x="0" y="0"/>
                  </a:moveTo>
                  <a:lnTo>
                    <a:pt x="1059656" y="0"/>
                  </a:lnTo>
                  <a:lnTo>
                    <a:pt x="1324570" y="264914"/>
                  </a:lnTo>
                  <a:lnTo>
                    <a:pt x="1059656" y="529828"/>
                  </a:lnTo>
                  <a:lnTo>
                    <a:pt x="0" y="529828"/>
                  </a:lnTo>
                  <a:lnTo>
                    <a:pt x="264914" y="26491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00000">
                    <a:shade val="30000"/>
                    <a:satMod val="115000"/>
                  </a:srgbClr>
                </a:gs>
                <a:gs pos="50000">
                  <a:srgbClr val="C00000">
                    <a:shade val="67500"/>
                    <a:satMod val="115000"/>
                  </a:srgbClr>
                </a:gs>
                <a:gs pos="100000">
                  <a:srgbClr val="C0000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cmpd="sng"/>
            <a:effectLst>
              <a:outerShdw dist="317500" dir="5400000" sx="90000" sy="-19000" rotWithShape="0">
                <a:schemeClr val="tx1">
                  <a:alpha val="15000"/>
                </a:schemeClr>
              </a:outerShdw>
            </a:effectLst>
            <a:scene3d>
              <a:camera prst="orthographicFront"/>
              <a:lightRig rig="threePt" dir="t"/>
            </a:scene3d>
            <a:sp3d contourW="12700">
              <a:bevelT w="114300" prst="artDeco"/>
              <a:contourClr>
                <a:schemeClr val="bg1"/>
              </a:contour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4927" tIns="33338" rIns="298252" bIns="33338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dirty="0">
                  <a:latin typeface="Arial Black" pitchFamily="34" charset="0"/>
                </a:rPr>
                <a:t>History</a:t>
              </a:r>
              <a:endParaRPr lang="th-TH" sz="1800" kern="1200" dirty="0">
                <a:latin typeface="Arial Black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57602" y="5547492"/>
              <a:ext cx="18777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latin typeface="Arial Black" pitchFamily="34" charset="0"/>
                </a:rPr>
                <a:t>U.S. Tax Rule</a:t>
              </a:r>
              <a:endParaRPr lang="th-TH" sz="1800" dirty="0">
                <a:latin typeface="Arial Black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108328" y="5870657"/>
              <a:ext cx="29216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 Black" pitchFamily="34" charset="0"/>
                </a:rPr>
                <a:t>Bradley Birkenfeld</a:t>
              </a:r>
              <a:endParaRPr lang="th-TH" sz="2400" dirty="0">
                <a:latin typeface="Arial Black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2334724" y="3127456"/>
              <a:ext cx="1595600" cy="712597"/>
            </a:xfrm>
            <a:custGeom>
              <a:avLst/>
              <a:gdLst>
                <a:gd name="connsiteX0" fmla="*/ 0 w 1324570"/>
                <a:gd name="connsiteY0" fmla="*/ 0 h 529828"/>
                <a:gd name="connsiteX1" fmla="*/ 1059656 w 1324570"/>
                <a:gd name="connsiteY1" fmla="*/ 0 h 529828"/>
                <a:gd name="connsiteX2" fmla="*/ 1324570 w 1324570"/>
                <a:gd name="connsiteY2" fmla="*/ 264914 h 529828"/>
                <a:gd name="connsiteX3" fmla="*/ 1059656 w 1324570"/>
                <a:gd name="connsiteY3" fmla="*/ 529828 h 529828"/>
                <a:gd name="connsiteX4" fmla="*/ 0 w 1324570"/>
                <a:gd name="connsiteY4" fmla="*/ 529828 h 529828"/>
                <a:gd name="connsiteX5" fmla="*/ 264914 w 1324570"/>
                <a:gd name="connsiteY5" fmla="*/ 264914 h 529828"/>
                <a:gd name="connsiteX6" fmla="*/ 0 w 1324570"/>
                <a:gd name="connsiteY6" fmla="*/ 0 h 52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4570" h="529828">
                  <a:moveTo>
                    <a:pt x="0" y="0"/>
                  </a:moveTo>
                  <a:lnTo>
                    <a:pt x="1059656" y="0"/>
                  </a:lnTo>
                  <a:lnTo>
                    <a:pt x="1324570" y="264914"/>
                  </a:lnTo>
                  <a:lnTo>
                    <a:pt x="1059656" y="529828"/>
                  </a:lnTo>
                  <a:lnTo>
                    <a:pt x="0" y="529828"/>
                  </a:lnTo>
                  <a:lnTo>
                    <a:pt x="264914" y="26491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cmpd="sng"/>
            <a:effectLst>
              <a:outerShdw dist="317500" dir="5400000" sx="90000" sy="-19000" rotWithShape="0">
                <a:schemeClr val="tx1">
                  <a:alpha val="15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4927" tIns="33338" rIns="298252" bIns="33338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>
                  <a:latin typeface="Arial Black" pitchFamily="34" charset="0"/>
                </a:rPr>
                <a:t>2001</a:t>
              </a:r>
              <a:endParaRPr lang="th-TH" sz="2000" kern="1200" dirty="0">
                <a:latin typeface="Arial Black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3770767" y="3127456"/>
              <a:ext cx="1595600" cy="712597"/>
            </a:xfrm>
            <a:custGeom>
              <a:avLst/>
              <a:gdLst>
                <a:gd name="connsiteX0" fmla="*/ 0 w 1324570"/>
                <a:gd name="connsiteY0" fmla="*/ 0 h 529828"/>
                <a:gd name="connsiteX1" fmla="*/ 1059656 w 1324570"/>
                <a:gd name="connsiteY1" fmla="*/ 0 h 529828"/>
                <a:gd name="connsiteX2" fmla="*/ 1324570 w 1324570"/>
                <a:gd name="connsiteY2" fmla="*/ 264914 h 529828"/>
                <a:gd name="connsiteX3" fmla="*/ 1059656 w 1324570"/>
                <a:gd name="connsiteY3" fmla="*/ 529828 h 529828"/>
                <a:gd name="connsiteX4" fmla="*/ 0 w 1324570"/>
                <a:gd name="connsiteY4" fmla="*/ 529828 h 529828"/>
                <a:gd name="connsiteX5" fmla="*/ 264914 w 1324570"/>
                <a:gd name="connsiteY5" fmla="*/ 264914 h 529828"/>
                <a:gd name="connsiteX6" fmla="*/ 0 w 1324570"/>
                <a:gd name="connsiteY6" fmla="*/ 0 h 52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4570" h="529828">
                  <a:moveTo>
                    <a:pt x="0" y="0"/>
                  </a:moveTo>
                  <a:lnTo>
                    <a:pt x="1059656" y="0"/>
                  </a:lnTo>
                  <a:lnTo>
                    <a:pt x="1324570" y="264914"/>
                  </a:lnTo>
                  <a:lnTo>
                    <a:pt x="1059656" y="529828"/>
                  </a:lnTo>
                  <a:lnTo>
                    <a:pt x="0" y="529828"/>
                  </a:lnTo>
                  <a:lnTo>
                    <a:pt x="264914" y="26491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2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2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 cmpd="sng"/>
            <a:effectLst>
              <a:outerShdw dist="317500" dir="5400000" sx="90000" sy="-19000" rotWithShape="0">
                <a:schemeClr val="tx1">
                  <a:alpha val="15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4927" tIns="33338" rIns="298252" bIns="33338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>
                  <a:latin typeface="Arial Black" pitchFamily="34" charset="0"/>
                </a:rPr>
                <a:t>2009</a:t>
              </a:r>
              <a:endParaRPr lang="th-TH" sz="2000" kern="1200" dirty="0">
                <a:latin typeface="Arial Black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5206808" y="3127456"/>
              <a:ext cx="1595600" cy="712597"/>
            </a:xfrm>
            <a:custGeom>
              <a:avLst/>
              <a:gdLst>
                <a:gd name="connsiteX0" fmla="*/ 0 w 1324570"/>
                <a:gd name="connsiteY0" fmla="*/ 0 h 529828"/>
                <a:gd name="connsiteX1" fmla="*/ 1059656 w 1324570"/>
                <a:gd name="connsiteY1" fmla="*/ 0 h 529828"/>
                <a:gd name="connsiteX2" fmla="*/ 1324570 w 1324570"/>
                <a:gd name="connsiteY2" fmla="*/ 264914 h 529828"/>
                <a:gd name="connsiteX3" fmla="*/ 1059656 w 1324570"/>
                <a:gd name="connsiteY3" fmla="*/ 529828 h 529828"/>
                <a:gd name="connsiteX4" fmla="*/ 0 w 1324570"/>
                <a:gd name="connsiteY4" fmla="*/ 529828 h 529828"/>
                <a:gd name="connsiteX5" fmla="*/ 264914 w 1324570"/>
                <a:gd name="connsiteY5" fmla="*/ 264914 h 529828"/>
                <a:gd name="connsiteX6" fmla="*/ 0 w 1324570"/>
                <a:gd name="connsiteY6" fmla="*/ 0 h 52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4570" h="529828">
                  <a:moveTo>
                    <a:pt x="0" y="0"/>
                  </a:moveTo>
                  <a:lnTo>
                    <a:pt x="1059656" y="0"/>
                  </a:lnTo>
                  <a:lnTo>
                    <a:pt x="1324570" y="264914"/>
                  </a:lnTo>
                  <a:lnTo>
                    <a:pt x="1059656" y="529828"/>
                  </a:lnTo>
                  <a:lnTo>
                    <a:pt x="0" y="529828"/>
                  </a:lnTo>
                  <a:lnTo>
                    <a:pt x="264914" y="26491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 cmpd="sng"/>
            <a:effectLst>
              <a:outerShdw dist="317500" dir="5400000" sx="90000" sy="-19000" rotWithShape="0">
                <a:schemeClr val="tx1">
                  <a:alpha val="15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4927" tIns="33338" rIns="298252" bIns="33338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>
                  <a:latin typeface="Arial Black" pitchFamily="34" charset="0"/>
                </a:rPr>
                <a:t>2010</a:t>
              </a:r>
              <a:endParaRPr lang="th-TH" sz="2000" kern="1200" dirty="0">
                <a:latin typeface="Arial Black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6642849" y="3127456"/>
              <a:ext cx="1595600" cy="712597"/>
            </a:xfrm>
            <a:custGeom>
              <a:avLst/>
              <a:gdLst>
                <a:gd name="connsiteX0" fmla="*/ 0 w 1324570"/>
                <a:gd name="connsiteY0" fmla="*/ 0 h 529828"/>
                <a:gd name="connsiteX1" fmla="*/ 1059656 w 1324570"/>
                <a:gd name="connsiteY1" fmla="*/ 0 h 529828"/>
                <a:gd name="connsiteX2" fmla="*/ 1324570 w 1324570"/>
                <a:gd name="connsiteY2" fmla="*/ 264914 h 529828"/>
                <a:gd name="connsiteX3" fmla="*/ 1059656 w 1324570"/>
                <a:gd name="connsiteY3" fmla="*/ 529828 h 529828"/>
                <a:gd name="connsiteX4" fmla="*/ 0 w 1324570"/>
                <a:gd name="connsiteY4" fmla="*/ 529828 h 529828"/>
                <a:gd name="connsiteX5" fmla="*/ 264914 w 1324570"/>
                <a:gd name="connsiteY5" fmla="*/ 264914 h 529828"/>
                <a:gd name="connsiteX6" fmla="*/ 0 w 1324570"/>
                <a:gd name="connsiteY6" fmla="*/ 0 h 52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4570" h="529828">
                  <a:moveTo>
                    <a:pt x="0" y="0"/>
                  </a:moveTo>
                  <a:lnTo>
                    <a:pt x="1059656" y="0"/>
                  </a:lnTo>
                  <a:lnTo>
                    <a:pt x="1324570" y="264914"/>
                  </a:lnTo>
                  <a:lnTo>
                    <a:pt x="1059656" y="529828"/>
                  </a:lnTo>
                  <a:lnTo>
                    <a:pt x="0" y="529828"/>
                  </a:lnTo>
                  <a:lnTo>
                    <a:pt x="264914" y="26491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2060">
                    <a:tint val="66000"/>
                    <a:satMod val="160000"/>
                  </a:srgbClr>
                </a:gs>
                <a:gs pos="50000">
                  <a:srgbClr val="002060">
                    <a:tint val="44500"/>
                    <a:satMod val="160000"/>
                  </a:srgbClr>
                </a:gs>
                <a:gs pos="100000">
                  <a:srgbClr val="00206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cmpd="sng"/>
            <a:effectLst>
              <a:outerShdw dist="317500" dir="5400000" sx="90000" sy="-19000" rotWithShape="0">
                <a:schemeClr val="tx1">
                  <a:alpha val="15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4927" tIns="33338" rIns="298252" bIns="33338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>
                  <a:latin typeface="Arial Black" pitchFamily="34" charset="0"/>
                </a:rPr>
                <a:t>2016</a:t>
              </a:r>
              <a:endParaRPr lang="th-TH" sz="2000" kern="1200" dirty="0">
                <a:latin typeface="Arial Black" pitchFamily="34" charset="0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1148096" y="3912692"/>
              <a:ext cx="997638" cy="1496457"/>
              <a:chOff x="914400" y="3657600"/>
              <a:chExt cx="1066800" cy="1600200"/>
            </a:xfrm>
            <a:effectLst/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1447800" y="3657600"/>
                <a:ext cx="0" cy="68580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Oval 13"/>
              <p:cNvSpPr/>
              <p:nvPr/>
            </p:nvSpPr>
            <p:spPr>
              <a:xfrm>
                <a:off x="914400" y="4191000"/>
                <a:ext cx="1066800" cy="10668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C0000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6274" y="4482771"/>
              <a:ext cx="855118" cy="855118"/>
            </a:xfrm>
            <a:prstGeom prst="rect">
              <a:avLst/>
            </a:prstGeom>
            <a:ln>
              <a:noFill/>
            </a:ln>
            <a:effectLst/>
          </p:spPr>
        </p:pic>
        <p:grpSp>
          <p:nvGrpSpPr>
            <p:cNvPr id="18" name="Group 17"/>
            <p:cNvGrpSpPr/>
            <p:nvPr/>
          </p:nvGrpSpPr>
          <p:grpSpPr>
            <a:xfrm rot="10800000">
              <a:off x="2554612" y="1577724"/>
              <a:ext cx="997638" cy="1496457"/>
              <a:chOff x="914400" y="3657600"/>
              <a:chExt cx="1066800" cy="1600200"/>
            </a:xfrm>
            <a:solidFill>
              <a:schemeClr val="tx2">
                <a:lumMod val="60000"/>
                <a:lumOff val="40000"/>
              </a:schemeClr>
            </a:solidFill>
          </p:grpSpPr>
          <p:cxnSp>
            <p:nvCxnSpPr>
              <p:cNvPr id="19" name="Straight Connector 18"/>
              <p:cNvCxnSpPr/>
              <p:nvPr/>
            </p:nvCxnSpPr>
            <p:spPr>
              <a:xfrm>
                <a:off x="1447800" y="3657600"/>
                <a:ext cx="0" cy="685800"/>
              </a:xfrm>
              <a:prstGeom prst="line">
                <a:avLst/>
              </a:prstGeom>
              <a:grpFill/>
              <a:ln w="38100">
                <a:solidFill>
                  <a:srgbClr val="FFC00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Oval 19"/>
              <p:cNvSpPr/>
              <p:nvPr/>
            </p:nvSpPr>
            <p:spPr>
              <a:xfrm>
                <a:off x="914400" y="4191000"/>
                <a:ext cx="1066800" cy="10668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C00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2556" y="1665667"/>
              <a:ext cx="821752" cy="821752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23" name="Straight Connector 22"/>
            <p:cNvCxnSpPr/>
            <p:nvPr/>
          </p:nvCxnSpPr>
          <p:spPr>
            <a:xfrm flipH="1">
              <a:off x="4562341" y="3882254"/>
              <a:ext cx="1" cy="914898"/>
            </a:xfrm>
            <a:prstGeom prst="line">
              <a:avLst/>
            </a:prstGeom>
            <a:solidFill>
              <a:schemeClr val="tx2">
                <a:lumMod val="60000"/>
                <a:lumOff val="40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/>
            <p:cNvSpPr/>
            <p:nvPr/>
          </p:nvSpPr>
          <p:spPr>
            <a:xfrm>
              <a:off x="4070335" y="4837080"/>
              <a:ext cx="997638" cy="99763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1657" y="4908340"/>
              <a:ext cx="855118" cy="855118"/>
            </a:xfrm>
            <a:prstGeom prst="rect">
              <a:avLst/>
            </a:prstGeom>
          </p:spPr>
        </p:pic>
        <p:grpSp>
          <p:nvGrpSpPr>
            <p:cNvPr id="33" name="Group 32"/>
            <p:cNvGrpSpPr/>
            <p:nvPr/>
          </p:nvGrpSpPr>
          <p:grpSpPr>
            <a:xfrm rot="10800000">
              <a:off x="5483184" y="1561120"/>
              <a:ext cx="997638" cy="1496457"/>
              <a:chOff x="914400" y="3657600"/>
              <a:chExt cx="1066800" cy="1600200"/>
            </a:xfrm>
            <a:solidFill>
              <a:srgbClr val="00B050"/>
            </a:solidFill>
          </p:grpSpPr>
          <p:cxnSp>
            <p:nvCxnSpPr>
              <p:cNvPr id="34" name="Straight Connector 33"/>
              <p:cNvCxnSpPr/>
              <p:nvPr/>
            </p:nvCxnSpPr>
            <p:spPr>
              <a:xfrm rot="10800000" flipV="1">
                <a:off x="1447800" y="3657600"/>
                <a:ext cx="0" cy="515644"/>
              </a:xfrm>
              <a:prstGeom prst="line">
                <a:avLst/>
              </a:prstGeom>
              <a:grpFill/>
              <a:ln w="38100">
                <a:solidFill>
                  <a:schemeClr val="tx1">
                    <a:lumMod val="65000"/>
                    <a:lumOff val="3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Oval 34"/>
              <p:cNvSpPr/>
              <p:nvPr/>
            </p:nvSpPr>
            <p:spPr>
              <a:xfrm>
                <a:off x="914400" y="4191000"/>
                <a:ext cx="1066800" cy="1066800"/>
              </a:xfrm>
              <a:prstGeom prst="ellipse">
                <a:avLst/>
              </a:prstGeom>
              <a:noFill/>
              <a:ln>
                <a:solidFill>
                  <a:srgbClr val="00B05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3941" y="1708481"/>
              <a:ext cx="736123" cy="736124"/>
            </a:xfrm>
            <a:prstGeom prst="rect">
              <a:avLst/>
            </a:prstGeom>
          </p:spPr>
        </p:pic>
        <p:grpSp>
          <p:nvGrpSpPr>
            <p:cNvPr id="38" name="Group 37"/>
            <p:cNvGrpSpPr/>
            <p:nvPr/>
          </p:nvGrpSpPr>
          <p:grpSpPr>
            <a:xfrm>
              <a:off x="6902154" y="3912692"/>
              <a:ext cx="997638" cy="1496457"/>
              <a:chOff x="914400" y="3657600"/>
              <a:chExt cx="1066800" cy="1600200"/>
            </a:xfrm>
          </p:grpSpPr>
          <p:cxnSp>
            <p:nvCxnSpPr>
              <p:cNvPr id="39" name="Straight Connector 38"/>
              <p:cNvCxnSpPr/>
              <p:nvPr/>
            </p:nvCxnSpPr>
            <p:spPr>
              <a:xfrm>
                <a:off x="1447800" y="3657600"/>
                <a:ext cx="0" cy="68580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Oval 39"/>
              <p:cNvSpPr/>
              <p:nvPr/>
            </p:nvSpPr>
            <p:spPr>
              <a:xfrm>
                <a:off x="914400" y="4191000"/>
                <a:ext cx="1066800" cy="10668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206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31" y="4554030"/>
              <a:ext cx="781869" cy="781869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1391026" y="917940"/>
              <a:ext cx="33248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Arial Black" pitchFamily="34" charset="0"/>
                </a:rPr>
                <a:t>Qualified Intermediary</a:t>
              </a:r>
            </a:p>
            <a:p>
              <a:pPr algn="ctr"/>
              <a:r>
                <a:rPr lang="en-US" sz="2000" dirty="0">
                  <a:latin typeface="Arial Black" pitchFamily="34" charset="0"/>
                </a:rPr>
                <a:t>(QI)</a:t>
              </a:r>
              <a:endParaRPr lang="th-TH" sz="2000" dirty="0">
                <a:latin typeface="Arial Black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543783" y="1047036"/>
              <a:ext cx="29216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 Black" pitchFamily="34" charset="0"/>
                </a:rPr>
                <a:t>FATCA</a:t>
              </a:r>
              <a:endParaRPr lang="th-TH" sz="2400" dirty="0">
                <a:latin typeface="Arial Black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613941" y="5547498"/>
              <a:ext cx="342255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 Black" pitchFamily="34" charset="0"/>
                </a:rPr>
                <a:t>Intergovernmental Agreement</a:t>
              </a:r>
              <a:endParaRPr lang="th-TH" sz="2400" dirty="0">
                <a:latin typeface="Arial Black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29160" y="348207"/>
              <a:ext cx="25391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u="sng" dirty="0">
                  <a:latin typeface="Arial Black" pitchFamily="34" charset="0"/>
                </a:rPr>
                <a:t>Background</a:t>
              </a:r>
              <a:endParaRPr lang="th-TH" u="sng" dirty="0">
                <a:latin typeface="Arial Black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7786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755576" y="576518"/>
            <a:ext cx="7632848" cy="5704966"/>
            <a:chOff x="1275998" y="1026229"/>
            <a:chExt cx="6696744" cy="5005299"/>
          </a:xfrm>
        </p:grpSpPr>
        <p:sp>
          <p:nvSpPr>
            <p:cNvPr id="3" name="Freeform 2"/>
            <p:cNvSpPr/>
            <p:nvPr/>
          </p:nvSpPr>
          <p:spPr>
            <a:xfrm>
              <a:off x="4319973" y="3510944"/>
              <a:ext cx="608795" cy="200958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254496" y="0"/>
                  </a:lnTo>
                  <a:lnTo>
                    <a:pt x="254496" y="1641499"/>
                  </a:lnTo>
                  <a:lnTo>
                    <a:pt x="508992" y="1641499"/>
                  </a:lnTo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Freeform 4"/>
            <p:cNvSpPr/>
            <p:nvPr/>
          </p:nvSpPr>
          <p:spPr>
            <a:xfrm>
              <a:off x="4319973" y="3510944"/>
              <a:ext cx="608795" cy="66986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254496" y="0"/>
                  </a:lnTo>
                  <a:lnTo>
                    <a:pt x="254496" y="547166"/>
                  </a:lnTo>
                  <a:lnTo>
                    <a:pt x="508992" y="547166"/>
                  </a:lnTo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Freeform 5"/>
            <p:cNvSpPr/>
            <p:nvPr/>
          </p:nvSpPr>
          <p:spPr>
            <a:xfrm>
              <a:off x="4319973" y="2841084"/>
              <a:ext cx="608795" cy="66986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547166"/>
                  </a:moveTo>
                  <a:lnTo>
                    <a:pt x="254496" y="547166"/>
                  </a:lnTo>
                  <a:lnTo>
                    <a:pt x="254496" y="0"/>
                  </a:lnTo>
                  <a:lnTo>
                    <a:pt x="508992" y="0"/>
                  </a:lnTo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Freeform 6"/>
            <p:cNvSpPr/>
            <p:nvPr/>
          </p:nvSpPr>
          <p:spPr>
            <a:xfrm>
              <a:off x="4319973" y="1501363"/>
              <a:ext cx="608795" cy="200958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41499"/>
                  </a:moveTo>
                  <a:lnTo>
                    <a:pt x="254496" y="1641499"/>
                  </a:lnTo>
                  <a:lnTo>
                    <a:pt x="254496" y="0"/>
                  </a:lnTo>
                  <a:lnTo>
                    <a:pt x="508992" y="0"/>
                  </a:lnTo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Freeform 7"/>
            <p:cNvSpPr/>
            <p:nvPr/>
          </p:nvSpPr>
          <p:spPr>
            <a:xfrm>
              <a:off x="1275998" y="3035811"/>
              <a:ext cx="3043973" cy="950267"/>
            </a:xfrm>
            <a:custGeom>
              <a:avLst/>
              <a:gdLst>
                <a:gd name="connsiteX0" fmla="*/ 0 w 2544960"/>
                <a:gd name="connsiteY0" fmla="*/ 0 h 776213"/>
                <a:gd name="connsiteX1" fmla="*/ 2544960 w 2544960"/>
                <a:gd name="connsiteY1" fmla="*/ 0 h 776213"/>
                <a:gd name="connsiteX2" fmla="*/ 2544960 w 2544960"/>
                <a:gd name="connsiteY2" fmla="*/ 776213 h 776213"/>
                <a:gd name="connsiteX3" fmla="*/ 0 w 2544960"/>
                <a:gd name="connsiteY3" fmla="*/ 776213 h 776213"/>
                <a:gd name="connsiteX4" fmla="*/ 0 w 2544960"/>
                <a:gd name="connsiteY4" fmla="*/ 0 h 77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4960" h="776213">
                  <a:moveTo>
                    <a:pt x="0" y="0"/>
                  </a:moveTo>
                  <a:lnTo>
                    <a:pt x="2544960" y="0"/>
                  </a:lnTo>
                  <a:lnTo>
                    <a:pt x="2544960" y="776213"/>
                  </a:lnTo>
                  <a:lnTo>
                    <a:pt x="0" y="77621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>
                  <a:solidFill>
                    <a:schemeClr val="tx1"/>
                  </a:solidFill>
                  <a:latin typeface="Arial Black" pitchFamily="34" charset="0"/>
                </a:rPr>
                <a:t>FATCA </a:t>
              </a:r>
              <a:r>
                <a:rPr lang="th-TH" sz="2400" kern="1200" dirty="0">
                  <a:solidFill>
                    <a:schemeClr val="tx1"/>
                  </a:solidFill>
                  <a:latin typeface="Arial Black" pitchFamily="34" charset="0"/>
                </a:rPr>
                <a:t>คือ</a:t>
              </a:r>
            </a:p>
          </p:txBody>
        </p:sp>
        <p:sp>
          <p:nvSpPr>
            <p:cNvPr id="9" name="Freeform 8"/>
            <p:cNvSpPr/>
            <p:nvPr/>
          </p:nvSpPr>
          <p:spPr>
            <a:xfrm>
              <a:off x="4928769" y="1026229"/>
              <a:ext cx="3043973" cy="950267"/>
            </a:xfrm>
            <a:custGeom>
              <a:avLst/>
              <a:gdLst>
                <a:gd name="connsiteX0" fmla="*/ 0 w 2544960"/>
                <a:gd name="connsiteY0" fmla="*/ 0 h 776213"/>
                <a:gd name="connsiteX1" fmla="*/ 2544960 w 2544960"/>
                <a:gd name="connsiteY1" fmla="*/ 0 h 776213"/>
                <a:gd name="connsiteX2" fmla="*/ 2544960 w 2544960"/>
                <a:gd name="connsiteY2" fmla="*/ 776213 h 776213"/>
                <a:gd name="connsiteX3" fmla="*/ 0 w 2544960"/>
                <a:gd name="connsiteY3" fmla="*/ 776213 h 776213"/>
                <a:gd name="connsiteX4" fmla="*/ 0 w 2544960"/>
                <a:gd name="connsiteY4" fmla="*/ 0 h 77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4960" h="776213">
                  <a:moveTo>
                    <a:pt x="0" y="0"/>
                  </a:moveTo>
                  <a:lnTo>
                    <a:pt x="2544960" y="0"/>
                  </a:lnTo>
                  <a:lnTo>
                    <a:pt x="2544960" y="776213"/>
                  </a:lnTo>
                  <a:lnTo>
                    <a:pt x="0" y="77621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dirty="0">
                  <a:solidFill>
                    <a:schemeClr val="tx1"/>
                  </a:solidFill>
                  <a:latin typeface="Arial Black" pitchFamily="34" charset="0"/>
                </a:rPr>
                <a:t>กฎหมายของสหรัฐอเมริกา</a:t>
              </a:r>
              <a:endParaRPr lang="th-TH" kern="1200" dirty="0">
                <a:solidFill>
                  <a:schemeClr val="tx1"/>
                </a:solidFill>
                <a:latin typeface="Arial Black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4928769" y="2365950"/>
              <a:ext cx="3043973" cy="950267"/>
            </a:xfrm>
            <a:custGeom>
              <a:avLst/>
              <a:gdLst>
                <a:gd name="connsiteX0" fmla="*/ 0 w 2544960"/>
                <a:gd name="connsiteY0" fmla="*/ 0 h 776213"/>
                <a:gd name="connsiteX1" fmla="*/ 2544960 w 2544960"/>
                <a:gd name="connsiteY1" fmla="*/ 0 h 776213"/>
                <a:gd name="connsiteX2" fmla="*/ 2544960 w 2544960"/>
                <a:gd name="connsiteY2" fmla="*/ 776213 h 776213"/>
                <a:gd name="connsiteX3" fmla="*/ 0 w 2544960"/>
                <a:gd name="connsiteY3" fmla="*/ 776213 h 776213"/>
                <a:gd name="connsiteX4" fmla="*/ 0 w 2544960"/>
                <a:gd name="connsiteY4" fmla="*/ 0 h 77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4960" h="776213">
                  <a:moveTo>
                    <a:pt x="0" y="0"/>
                  </a:moveTo>
                  <a:lnTo>
                    <a:pt x="2544960" y="0"/>
                  </a:lnTo>
                  <a:lnTo>
                    <a:pt x="2544960" y="776213"/>
                  </a:lnTo>
                  <a:lnTo>
                    <a:pt x="0" y="77621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dirty="0">
                  <a:solidFill>
                    <a:schemeClr val="tx1"/>
                  </a:solidFill>
                  <a:latin typeface="Arial Black" pitchFamily="34" charset="0"/>
                </a:rPr>
                <a:t>ป้องกันการหลีกเลี่ยงภาษี</a:t>
              </a:r>
              <a:endParaRPr lang="th-TH" kern="1200" dirty="0">
                <a:solidFill>
                  <a:schemeClr val="tx1"/>
                </a:solidFill>
                <a:latin typeface="Arial Black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4928769" y="3705670"/>
              <a:ext cx="3043973" cy="950267"/>
            </a:xfrm>
            <a:custGeom>
              <a:avLst/>
              <a:gdLst>
                <a:gd name="connsiteX0" fmla="*/ 0 w 2544960"/>
                <a:gd name="connsiteY0" fmla="*/ 0 h 776213"/>
                <a:gd name="connsiteX1" fmla="*/ 2544960 w 2544960"/>
                <a:gd name="connsiteY1" fmla="*/ 0 h 776213"/>
                <a:gd name="connsiteX2" fmla="*/ 2544960 w 2544960"/>
                <a:gd name="connsiteY2" fmla="*/ 776213 h 776213"/>
                <a:gd name="connsiteX3" fmla="*/ 0 w 2544960"/>
                <a:gd name="connsiteY3" fmla="*/ 776213 h 776213"/>
                <a:gd name="connsiteX4" fmla="*/ 0 w 2544960"/>
                <a:gd name="connsiteY4" fmla="*/ 0 h 77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4960" h="776213">
                  <a:moveTo>
                    <a:pt x="0" y="0"/>
                  </a:moveTo>
                  <a:lnTo>
                    <a:pt x="2544960" y="0"/>
                  </a:lnTo>
                  <a:lnTo>
                    <a:pt x="2544960" y="776213"/>
                  </a:lnTo>
                  <a:lnTo>
                    <a:pt x="0" y="77621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dirty="0">
                  <a:solidFill>
                    <a:schemeClr val="tx1"/>
                  </a:solidFill>
                  <a:latin typeface="Arial Black" pitchFamily="34" charset="0"/>
                </a:rPr>
                <a:t>กำหนดหน้าที่รายงานข้อมูล</a:t>
              </a:r>
              <a:endParaRPr lang="th-TH" kern="1200" dirty="0">
                <a:solidFill>
                  <a:schemeClr val="tx1"/>
                </a:solidFill>
                <a:latin typeface="Arial Black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>
              <a:off x="4928769" y="5081261"/>
              <a:ext cx="3043973" cy="950267"/>
            </a:xfrm>
            <a:custGeom>
              <a:avLst/>
              <a:gdLst>
                <a:gd name="connsiteX0" fmla="*/ 0 w 2544960"/>
                <a:gd name="connsiteY0" fmla="*/ 0 h 776213"/>
                <a:gd name="connsiteX1" fmla="*/ 2544960 w 2544960"/>
                <a:gd name="connsiteY1" fmla="*/ 0 h 776213"/>
                <a:gd name="connsiteX2" fmla="*/ 2544960 w 2544960"/>
                <a:gd name="connsiteY2" fmla="*/ 776213 h 776213"/>
                <a:gd name="connsiteX3" fmla="*/ 0 w 2544960"/>
                <a:gd name="connsiteY3" fmla="*/ 776213 h 776213"/>
                <a:gd name="connsiteX4" fmla="*/ 0 w 2544960"/>
                <a:gd name="connsiteY4" fmla="*/ 0 h 77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4960" h="776213">
                  <a:moveTo>
                    <a:pt x="0" y="0"/>
                  </a:moveTo>
                  <a:lnTo>
                    <a:pt x="2544960" y="0"/>
                  </a:lnTo>
                  <a:lnTo>
                    <a:pt x="2544960" y="776213"/>
                  </a:lnTo>
                  <a:lnTo>
                    <a:pt x="0" y="77621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dirty="0">
                  <a:solidFill>
                    <a:schemeClr val="tx1"/>
                  </a:solidFill>
                  <a:latin typeface="Arial Black" pitchFamily="34" charset="0"/>
                </a:rPr>
                <a:t>หัก ณ ที่จ่าย</a:t>
              </a:r>
              <a:endParaRPr lang="th-TH" kern="1200" dirty="0">
                <a:solidFill>
                  <a:schemeClr val="tx1"/>
                </a:solidFill>
                <a:latin typeface="Arial Black" pitchFamily="34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1242429" y="656403"/>
            <a:ext cx="2022412" cy="76944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glow" dir="tl">
              <a:rot lat="0" lon="0" rev="5400000"/>
            </a:lightRig>
          </a:scene3d>
          <a:sp3d/>
        </p:spPr>
        <p:txBody>
          <a:bodyPr wrap="none" lIns="91440" tIns="45720" rIns="91440" bIns="45720">
            <a:spAutoFit/>
            <a:sp3d extrusionH="57150" contourW="12700">
              <a:bevelT w="25400" h="25400" prst="artDeco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>
                <a:ln w="11430"/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FATCA</a:t>
            </a:r>
          </a:p>
        </p:txBody>
      </p:sp>
    </p:spTree>
    <p:extLst>
      <p:ext uri="{BB962C8B-B14F-4D97-AF65-F5344CB8AC3E}">
        <p14:creationId xmlns:p14="http://schemas.microsoft.com/office/powerpoint/2010/main" val="3798476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/>
          <p:cNvSpPr/>
          <p:nvPr/>
        </p:nvSpPr>
        <p:spPr>
          <a:xfrm>
            <a:off x="2757461" y="3266987"/>
            <a:ext cx="1814538" cy="16201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162012"/>
                </a:moveTo>
                <a:lnTo>
                  <a:pt x="1814538" y="162012"/>
                </a:lnTo>
                <a:lnTo>
                  <a:pt x="1814538" y="0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5" name="Freeform 24"/>
          <p:cNvSpPr/>
          <p:nvPr/>
        </p:nvSpPr>
        <p:spPr>
          <a:xfrm>
            <a:off x="2757461" y="3428999"/>
            <a:ext cx="3629077" cy="55732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3369857" y="0"/>
                </a:lnTo>
                <a:lnTo>
                  <a:pt x="3369857" y="557322"/>
                </a:lnTo>
                <a:lnTo>
                  <a:pt x="3629077" y="557322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6" name="Freeform 25"/>
          <p:cNvSpPr/>
          <p:nvPr/>
        </p:nvSpPr>
        <p:spPr>
          <a:xfrm>
            <a:off x="2757461" y="2871677"/>
            <a:ext cx="3629077" cy="55732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557322"/>
                </a:moveTo>
                <a:lnTo>
                  <a:pt x="3369857" y="557322"/>
                </a:lnTo>
                <a:lnTo>
                  <a:pt x="3369857" y="0"/>
                </a:lnTo>
                <a:lnTo>
                  <a:pt x="3629077" y="0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3" name="Group 32"/>
          <p:cNvGrpSpPr/>
          <p:nvPr/>
        </p:nvGrpSpPr>
        <p:grpSpPr>
          <a:xfrm>
            <a:off x="165263" y="3033689"/>
            <a:ext cx="2592198" cy="790620"/>
            <a:chOff x="165263" y="3033689"/>
            <a:chExt cx="2592198" cy="79062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8900000" scaled="1"/>
            <a:tileRect/>
          </a:gradFill>
        </p:grpSpPr>
        <p:sp>
          <p:nvSpPr>
            <p:cNvPr id="27" name="Freeform 26"/>
            <p:cNvSpPr/>
            <p:nvPr/>
          </p:nvSpPr>
          <p:spPr>
            <a:xfrm>
              <a:off x="165263" y="3033689"/>
              <a:ext cx="2592198" cy="790620"/>
            </a:xfrm>
            <a:custGeom>
              <a:avLst/>
              <a:gdLst>
                <a:gd name="connsiteX0" fmla="*/ 0 w 2592198"/>
                <a:gd name="connsiteY0" fmla="*/ 0 h 790620"/>
                <a:gd name="connsiteX1" fmla="*/ 2592198 w 2592198"/>
                <a:gd name="connsiteY1" fmla="*/ 0 h 790620"/>
                <a:gd name="connsiteX2" fmla="*/ 2592198 w 2592198"/>
                <a:gd name="connsiteY2" fmla="*/ 790620 h 790620"/>
                <a:gd name="connsiteX3" fmla="*/ 0 w 2592198"/>
                <a:gd name="connsiteY3" fmla="*/ 790620 h 790620"/>
                <a:gd name="connsiteX4" fmla="*/ 0 w 2592198"/>
                <a:gd name="connsiteY4" fmla="*/ 0 h 790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2198" h="790620">
                  <a:moveTo>
                    <a:pt x="0" y="0"/>
                  </a:moveTo>
                  <a:lnTo>
                    <a:pt x="2592198" y="0"/>
                  </a:lnTo>
                  <a:lnTo>
                    <a:pt x="2592198" y="790620"/>
                  </a:lnTo>
                  <a:lnTo>
                    <a:pt x="0" y="79062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52400" dist="317500" dir="5400000" sx="90000" sy="90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305" tIns="27305" rIns="27305" bIns="27305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h-TH" sz="4300" kern="120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15191" y="3193545"/>
              <a:ext cx="129234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 Black" pitchFamily="34" charset="0"/>
                </a:rPr>
                <a:t>IGA</a:t>
              </a:r>
              <a:r>
                <a:rPr lang="en-US" dirty="0"/>
                <a:t> </a:t>
              </a:r>
              <a:r>
                <a:rPr lang="th-TH" dirty="0"/>
                <a:t>คือ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275900" y="2476367"/>
            <a:ext cx="2592198" cy="790620"/>
            <a:chOff x="165263" y="3033689"/>
            <a:chExt cx="2592198" cy="79062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8900000" scaled="1"/>
            <a:tileRect/>
          </a:gradFill>
        </p:grpSpPr>
        <p:sp>
          <p:nvSpPr>
            <p:cNvPr id="35" name="Freeform 34"/>
            <p:cNvSpPr/>
            <p:nvPr/>
          </p:nvSpPr>
          <p:spPr>
            <a:xfrm>
              <a:off x="165263" y="3033689"/>
              <a:ext cx="2592198" cy="790620"/>
            </a:xfrm>
            <a:custGeom>
              <a:avLst/>
              <a:gdLst>
                <a:gd name="connsiteX0" fmla="*/ 0 w 2592198"/>
                <a:gd name="connsiteY0" fmla="*/ 0 h 790620"/>
                <a:gd name="connsiteX1" fmla="*/ 2592198 w 2592198"/>
                <a:gd name="connsiteY1" fmla="*/ 0 h 790620"/>
                <a:gd name="connsiteX2" fmla="*/ 2592198 w 2592198"/>
                <a:gd name="connsiteY2" fmla="*/ 790620 h 790620"/>
                <a:gd name="connsiteX3" fmla="*/ 0 w 2592198"/>
                <a:gd name="connsiteY3" fmla="*/ 790620 h 790620"/>
                <a:gd name="connsiteX4" fmla="*/ 0 w 2592198"/>
                <a:gd name="connsiteY4" fmla="*/ 0 h 790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2198" h="790620">
                  <a:moveTo>
                    <a:pt x="0" y="0"/>
                  </a:moveTo>
                  <a:lnTo>
                    <a:pt x="2592198" y="0"/>
                  </a:lnTo>
                  <a:lnTo>
                    <a:pt x="2592198" y="790620"/>
                  </a:lnTo>
                  <a:lnTo>
                    <a:pt x="0" y="79062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52400" dist="317500" dir="5400000" sx="90000" sy="90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305" tIns="27305" rIns="27305" bIns="27305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h-TH" sz="4300" kern="120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09365" y="3193545"/>
              <a:ext cx="17123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dirty="0"/>
                <a:t>4 มีนาคม 2559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386539" y="2402925"/>
            <a:ext cx="2592198" cy="790620"/>
            <a:chOff x="165263" y="3033689"/>
            <a:chExt cx="2592198" cy="79062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8900000" scaled="1"/>
            <a:tileRect/>
          </a:gradFill>
        </p:grpSpPr>
        <p:sp>
          <p:nvSpPr>
            <p:cNvPr id="38" name="Freeform 37"/>
            <p:cNvSpPr/>
            <p:nvPr/>
          </p:nvSpPr>
          <p:spPr>
            <a:xfrm>
              <a:off x="165263" y="3033689"/>
              <a:ext cx="2592198" cy="790620"/>
            </a:xfrm>
            <a:custGeom>
              <a:avLst/>
              <a:gdLst>
                <a:gd name="connsiteX0" fmla="*/ 0 w 2592198"/>
                <a:gd name="connsiteY0" fmla="*/ 0 h 790620"/>
                <a:gd name="connsiteX1" fmla="*/ 2592198 w 2592198"/>
                <a:gd name="connsiteY1" fmla="*/ 0 h 790620"/>
                <a:gd name="connsiteX2" fmla="*/ 2592198 w 2592198"/>
                <a:gd name="connsiteY2" fmla="*/ 790620 h 790620"/>
                <a:gd name="connsiteX3" fmla="*/ 0 w 2592198"/>
                <a:gd name="connsiteY3" fmla="*/ 790620 h 790620"/>
                <a:gd name="connsiteX4" fmla="*/ 0 w 2592198"/>
                <a:gd name="connsiteY4" fmla="*/ 0 h 790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2198" h="790620">
                  <a:moveTo>
                    <a:pt x="0" y="0"/>
                  </a:moveTo>
                  <a:lnTo>
                    <a:pt x="2592198" y="0"/>
                  </a:lnTo>
                  <a:lnTo>
                    <a:pt x="2592198" y="790620"/>
                  </a:lnTo>
                  <a:lnTo>
                    <a:pt x="0" y="79062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52400" dist="317500" dir="5400000" sx="90000" sy="90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305" tIns="27305" rIns="27305" bIns="27305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h-TH" sz="4300" kern="120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81391" y="3202788"/>
              <a:ext cx="23599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dirty="0"/>
                <a:t>ความตกลงระหว่างรัฐบาล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386937" y="3591011"/>
            <a:ext cx="2592198" cy="790620"/>
            <a:chOff x="165263" y="3033689"/>
            <a:chExt cx="2592198" cy="79062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8900000" scaled="1"/>
            <a:tileRect/>
          </a:gradFill>
        </p:grpSpPr>
        <p:sp>
          <p:nvSpPr>
            <p:cNvPr id="41" name="Freeform 40"/>
            <p:cNvSpPr/>
            <p:nvPr/>
          </p:nvSpPr>
          <p:spPr>
            <a:xfrm>
              <a:off x="165263" y="3033689"/>
              <a:ext cx="2592198" cy="790620"/>
            </a:xfrm>
            <a:custGeom>
              <a:avLst/>
              <a:gdLst>
                <a:gd name="connsiteX0" fmla="*/ 0 w 2592198"/>
                <a:gd name="connsiteY0" fmla="*/ 0 h 790620"/>
                <a:gd name="connsiteX1" fmla="*/ 2592198 w 2592198"/>
                <a:gd name="connsiteY1" fmla="*/ 0 h 790620"/>
                <a:gd name="connsiteX2" fmla="*/ 2592198 w 2592198"/>
                <a:gd name="connsiteY2" fmla="*/ 790620 h 790620"/>
                <a:gd name="connsiteX3" fmla="*/ 0 w 2592198"/>
                <a:gd name="connsiteY3" fmla="*/ 790620 h 790620"/>
                <a:gd name="connsiteX4" fmla="*/ 0 w 2592198"/>
                <a:gd name="connsiteY4" fmla="*/ 0 h 790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2198" h="790620">
                  <a:moveTo>
                    <a:pt x="0" y="0"/>
                  </a:moveTo>
                  <a:lnTo>
                    <a:pt x="2592198" y="0"/>
                  </a:lnTo>
                  <a:lnTo>
                    <a:pt x="2592198" y="790620"/>
                  </a:lnTo>
                  <a:lnTo>
                    <a:pt x="0" y="79062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52400" dist="317500" dir="5400000" sx="90000" sy="90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305" tIns="27305" rIns="27305" bIns="27305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h-TH" sz="4300" kern="120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1572" y="3202788"/>
              <a:ext cx="17395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itchFamily="34" charset="0"/>
                </a:rPr>
                <a:t>Model 1A</a:t>
              </a:r>
              <a:endParaRPr lang="th-TH" sz="2400" dirty="0">
                <a:latin typeface="Arial Black" pitchFamily="34" charset="0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3977925" y="516447"/>
            <a:ext cx="1188146" cy="76944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glow" dir="tl">
              <a:rot lat="0" lon="0" rev="5400000"/>
            </a:lightRig>
          </a:scene3d>
          <a:sp3d/>
        </p:spPr>
        <p:txBody>
          <a:bodyPr wrap="none" lIns="91440" tIns="45720" rIns="91440" bIns="45720">
            <a:spAutoFit/>
            <a:sp3d extrusionH="57150" contourW="12700">
              <a:bevelT w="25400" h="25400" prst="artDeco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>
                <a:ln w="11430"/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IGA</a:t>
            </a:r>
            <a:endParaRPr lang="en-US" sz="5400" b="1" cap="none" spc="0" dirty="0">
              <a:ln w="11430"/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8066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4572000" y="3170374"/>
            <a:ext cx="2980351" cy="51725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258625"/>
                </a:lnTo>
                <a:lnTo>
                  <a:pt x="2980351" y="258625"/>
                </a:lnTo>
                <a:lnTo>
                  <a:pt x="2980351" y="517251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reeform 6"/>
          <p:cNvSpPr/>
          <p:nvPr/>
        </p:nvSpPr>
        <p:spPr>
          <a:xfrm>
            <a:off x="4526280" y="3170374"/>
            <a:ext cx="91440" cy="51725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517251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Freeform 7"/>
          <p:cNvSpPr/>
          <p:nvPr/>
        </p:nvSpPr>
        <p:spPr>
          <a:xfrm>
            <a:off x="1591648" y="3170374"/>
            <a:ext cx="2980351" cy="51725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980351" y="0"/>
                </a:moveTo>
                <a:lnTo>
                  <a:pt x="2980351" y="258625"/>
                </a:lnTo>
                <a:lnTo>
                  <a:pt x="0" y="258625"/>
                </a:lnTo>
                <a:lnTo>
                  <a:pt x="0" y="517251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Freeform 9"/>
          <p:cNvSpPr/>
          <p:nvPr/>
        </p:nvSpPr>
        <p:spPr>
          <a:xfrm>
            <a:off x="2663788" y="1941272"/>
            <a:ext cx="3816424" cy="1231550"/>
          </a:xfrm>
          <a:custGeom>
            <a:avLst/>
            <a:gdLst>
              <a:gd name="connsiteX0" fmla="*/ 0 w 2463100"/>
              <a:gd name="connsiteY0" fmla="*/ 0 h 1231550"/>
              <a:gd name="connsiteX1" fmla="*/ 2463100 w 2463100"/>
              <a:gd name="connsiteY1" fmla="*/ 0 h 1231550"/>
              <a:gd name="connsiteX2" fmla="*/ 2463100 w 2463100"/>
              <a:gd name="connsiteY2" fmla="*/ 1231550 h 1231550"/>
              <a:gd name="connsiteX3" fmla="*/ 0 w 2463100"/>
              <a:gd name="connsiteY3" fmla="*/ 1231550 h 1231550"/>
              <a:gd name="connsiteX4" fmla="*/ 0 w 2463100"/>
              <a:gd name="connsiteY4" fmla="*/ 0 h 12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3100" h="1231550">
                <a:moveTo>
                  <a:pt x="0" y="0"/>
                </a:moveTo>
                <a:lnTo>
                  <a:pt x="2463100" y="0"/>
                </a:lnTo>
                <a:lnTo>
                  <a:pt x="2463100" y="1231550"/>
                </a:lnTo>
                <a:lnTo>
                  <a:pt x="0" y="123155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275" tIns="41275" rIns="41275" bIns="41275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th-TH" sz="6500" kern="1200" dirty="0"/>
          </a:p>
        </p:txBody>
      </p:sp>
      <p:sp>
        <p:nvSpPr>
          <p:cNvPr id="11" name="Freeform 10"/>
          <p:cNvSpPr/>
          <p:nvPr/>
        </p:nvSpPr>
        <p:spPr>
          <a:xfrm>
            <a:off x="360097" y="3687625"/>
            <a:ext cx="2463100" cy="1231550"/>
          </a:xfrm>
          <a:custGeom>
            <a:avLst/>
            <a:gdLst>
              <a:gd name="connsiteX0" fmla="*/ 0 w 2463100"/>
              <a:gd name="connsiteY0" fmla="*/ 0 h 1231550"/>
              <a:gd name="connsiteX1" fmla="*/ 2463100 w 2463100"/>
              <a:gd name="connsiteY1" fmla="*/ 0 h 1231550"/>
              <a:gd name="connsiteX2" fmla="*/ 2463100 w 2463100"/>
              <a:gd name="connsiteY2" fmla="*/ 1231550 h 1231550"/>
              <a:gd name="connsiteX3" fmla="*/ 0 w 2463100"/>
              <a:gd name="connsiteY3" fmla="*/ 1231550 h 1231550"/>
              <a:gd name="connsiteX4" fmla="*/ 0 w 2463100"/>
              <a:gd name="connsiteY4" fmla="*/ 0 h 12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3100" h="1231550">
                <a:moveTo>
                  <a:pt x="0" y="0"/>
                </a:moveTo>
                <a:lnTo>
                  <a:pt x="2463100" y="0"/>
                </a:lnTo>
                <a:lnTo>
                  <a:pt x="2463100" y="1231550"/>
                </a:lnTo>
                <a:lnTo>
                  <a:pt x="0" y="123155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275" tIns="41275" rIns="41275" bIns="41275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solidFill>
                  <a:schemeClr val="tx1"/>
                </a:solidFill>
                <a:latin typeface="Arial Black" pitchFamily="34" charset="0"/>
              </a:rPr>
              <a:t>Common Agreement</a:t>
            </a:r>
            <a:endParaRPr lang="th-TH" sz="2400" kern="12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65300" y="2287061"/>
            <a:ext cx="28133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dirty="0"/>
              <a:t>สาระสำคัญของ </a:t>
            </a:r>
            <a:r>
              <a:rPr lang="en-US" sz="3200" dirty="0"/>
              <a:t>IGA </a:t>
            </a:r>
            <a:endParaRPr lang="th-TH" sz="3200" dirty="0"/>
          </a:p>
        </p:txBody>
      </p:sp>
      <p:sp>
        <p:nvSpPr>
          <p:cNvPr id="15" name="Freeform 14"/>
          <p:cNvSpPr/>
          <p:nvPr/>
        </p:nvSpPr>
        <p:spPr>
          <a:xfrm>
            <a:off x="3340450" y="3687625"/>
            <a:ext cx="2463100" cy="1231550"/>
          </a:xfrm>
          <a:custGeom>
            <a:avLst/>
            <a:gdLst>
              <a:gd name="connsiteX0" fmla="*/ 0 w 2463100"/>
              <a:gd name="connsiteY0" fmla="*/ 0 h 1231550"/>
              <a:gd name="connsiteX1" fmla="*/ 2463100 w 2463100"/>
              <a:gd name="connsiteY1" fmla="*/ 0 h 1231550"/>
              <a:gd name="connsiteX2" fmla="*/ 2463100 w 2463100"/>
              <a:gd name="connsiteY2" fmla="*/ 1231550 h 1231550"/>
              <a:gd name="connsiteX3" fmla="*/ 0 w 2463100"/>
              <a:gd name="connsiteY3" fmla="*/ 1231550 h 1231550"/>
              <a:gd name="connsiteX4" fmla="*/ 0 w 2463100"/>
              <a:gd name="connsiteY4" fmla="*/ 0 h 12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3100" h="1231550">
                <a:moveTo>
                  <a:pt x="0" y="0"/>
                </a:moveTo>
                <a:lnTo>
                  <a:pt x="2463100" y="0"/>
                </a:lnTo>
                <a:lnTo>
                  <a:pt x="2463100" y="1231550"/>
                </a:lnTo>
                <a:lnTo>
                  <a:pt x="0" y="123155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275" tIns="41275" rIns="41275" bIns="41275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solidFill>
                  <a:schemeClr val="tx1"/>
                </a:solidFill>
                <a:latin typeface="Arial Black" pitchFamily="34" charset="0"/>
              </a:rPr>
              <a:t>Annex I</a:t>
            </a:r>
            <a:endParaRPr lang="th-TH" sz="2400" kern="12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6320801" y="3687625"/>
            <a:ext cx="2463100" cy="1231550"/>
          </a:xfrm>
          <a:custGeom>
            <a:avLst/>
            <a:gdLst>
              <a:gd name="connsiteX0" fmla="*/ 0 w 2463100"/>
              <a:gd name="connsiteY0" fmla="*/ 0 h 1231550"/>
              <a:gd name="connsiteX1" fmla="*/ 2463100 w 2463100"/>
              <a:gd name="connsiteY1" fmla="*/ 0 h 1231550"/>
              <a:gd name="connsiteX2" fmla="*/ 2463100 w 2463100"/>
              <a:gd name="connsiteY2" fmla="*/ 1231550 h 1231550"/>
              <a:gd name="connsiteX3" fmla="*/ 0 w 2463100"/>
              <a:gd name="connsiteY3" fmla="*/ 1231550 h 1231550"/>
              <a:gd name="connsiteX4" fmla="*/ 0 w 2463100"/>
              <a:gd name="connsiteY4" fmla="*/ 0 h 12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3100" h="1231550">
                <a:moveTo>
                  <a:pt x="0" y="0"/>
                </a:moveTo>
                <a:lnTo>
                  <a:pt x="2463100" y="0"/>
                </a:lnTo>
                <a:lnTo>
                  <a:pt x="2463100" y="1231550"/>
                </a:lnTo>
                <a:lnTo>
                  <a:pt x="0" y="123155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275" tIns="41275" rIns="41275" bIns="41275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solidFill>
                  <a:schemeClr val="tx1"/>
                </a:solidFill>
                <a:latin typeface="Arial Black" pitchFamily="34" charset="0"/>
              </a:rPr>
              <a:t>Annex II</a:t>
            </a:r>
            <a:endParaRPr lang="th-TH" sz="2400" kern="12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977925" y="516447"/>
            <a:ext cx="1188146" cy="76944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glow" dir="tl">
              <a:rot lat="0" lon="0" rev="5400000"/>
            </a:lightRig>
          </a:scene3d>
          <a:sp3d/>
        </p:spPr>
        <p:txBody>
          <a:bodyPr wrap="none" lIns="91440" tIns="45720" rIns="91440" bIns="45720">
            <a:spAutoFit/>
            <a:sp3d extrusionH="57150" contourW="12700">
              <a:bevelT w="25400" h="25400" prst="artDeco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>
                <a:ln w="11430"/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IGA</a:t>
            </a:r>
            <a:endParaRPr lang="en-US" sz="5400" b="1" cap="none" spc="0" dirty="0">
              <a:ln w="11430"/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23049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755576" y="576518"/>
            <a:ext cx="7632848" cy="5704966"/>
            <a:chOff x="1275998" y="1026229"/>
            <a:chExt cx="6696744" cy="5005299"/>
          </a:xfrm>
        </p:grpSpPr>
        <p:sp>
          <p:nvSpPr>
            <p:cNvPr id="3" name="Freeform 2"/>
            <p:cNvSpPr/>
            <p:nvPr/>
          </p:nvSpPr>
          <p:spPr>
            <a:xfrm>
              <a:off x="4319973" y="3510944"/>
              <a:ext cx="608795" cy="200958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254496" y="0"/>
                  </a:lnTo>
                  <a:lnTo>
                    <a:pt x="254496" y="1641499"/>
                  </a:lnTo>
                  <a:lnTo>
                    <a:pt x="508992" y="1641499"/>
                  </a:lnTo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Freeform 4"/>
            <p:cNvSpPr/>
            <p:nvPr/>
          </p:nvSpPr>
          <p:spPr>
            <a:xfrm>
              <a:off x="4319973" y="3510944"/>
              <a:ext cx="608795" cy="66986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254496" y="0"/>
                  </a:lnTo>
                  <a:lnTo>
                    <a:pt x="254496" y="547166"/>
                  </a:lnTo>
                  <a:lnTo>
                    <a:pt x="508992" y="547166"/>
                  </a:lnTo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Freeform 5"/>
            <p:cNvSpPr/>
            <p:nvPr/>
          </p:nvSpPr>
          <p:spPr>
            <a:xfrm>
              <a:off x="4319973" y="2841084"/>
              <a:ext cx="608795" cy="66986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547166"/>
                  </a:moveTo>
                  <a:lnTo>
                    <a:pt x="254496" y="547166"/>
                  </a:lnTo>
                  <a:lnTo>
                    <a:pt x="254496" y="0"/>
                  </a:lnTo>
                  <a:lnTo>
                    <a:pt x="508992" y="0"/>
                  </a:lnTo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Freeform 6"/>
            <p:cNvSpPr/>
            <p:nvPr/>
          </p:nvSpPr>
          <p:spPr>
            <a:xfrm>
              <a:off x="4319973" y="1501363"/>
              <a:ext cx="608795" cy="200958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41499"/>
                  </a:moveTo>
                  <a:lnTo>
                    <a:pt x="254496" y="1641499"/>
                  </a:lnTo>
                  <a:lnTo>
                    <a:pt x="254496" y="0"/>
                  </a:lnTo>
                  <a:lnTo>
                    <a:pt x="508992" y="0"/>
                  </a:lnTo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Freeform 7"/>
            <p:cNvSpPr/>
            <p:nvPr/>
          </p:nvSpPr>
          <p:spPr>
            <a:xfrm>
              <a:off x="1275998" y="3035811"/>
              <a:ext cx="3043973" cy="950267"/>
            </a:xfrm>
            <a:custGeom>
              <a:avLst/>
              <a:gdLst>
                <a:gd name="connsiteX0" fmla="*/ 0 w 2544960"/>
                <a:gd name="connsiteY0" fmla="*/ 0 h 776213"/>
                <a:gd name="connsiteX1" fmla="*/ 2544960 w 2544960"/>
                <a:gd name="connsiteY1" fmla="*/ 0 h 776213"/>
                <a:gd name="connsiteX2" fmla="*/ 2544960 w 2544960"/>
                <a:gd name="connsiteY2" fmla="*/ 776213 h 776213"/>
                <a:gd name="connsiteX3" fmla="*/ 0 w 2544960"/>
                <a:gd name="connsiteY3" fmla="*/ 776213 h 776213"/>
                <a:gd name="connsiteX4" fmla="*/ 0 w 2544960"/>
                <a:gd name="connsiteY4" fmla="*/ 0 h 77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4960" h="776213">
                  <a:moveTo>
                    <a:pt x="0" y="0"/>
                  </a:moveTo>
                  <a:lnTo>
                    <a:pt x="2544960" y="0"/>
                  </a:lnTo>
                  <a:lnTo>
                    <a:pt x="2544960" y="776213"/>
                  </a:lnTo>
                  <a:lnTo>
                    <a:pt x="0" y="77621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2400" dirty="0">
                  <a:solidFill>
                    <a:schemeClr val="tx1"/>
                  </a:solidFill>
                  <a:latin typeface="Arial Black" pitchFamily="34" charset="0"/>
                </a:rPr>
                <a:t>สถาบันการเงิน</a:t>
              </a:r>
              <a:endParaRPr lang="th-TH" sz="2400" kern="1200" dirty="0">
                <a:solidFill>
                  <a:schemeClr val="tx1"/>
                </a:solidFill>
                <a:latin typeface="Arial Black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4928769" y="1026229"/>
              <a:ext cx="3043973" cy="950267"/>
            </a:xfrm>
            <a:custGeom>
              <a:avLst/>
              <a:gdLst>
                <a:gd name="connsiteX0" fmla="*/ 0 w 2544960"/>
                <a:gd name="connsiteY0" fmla="*/ 0 h 776213"/>
                <a:gd name="connsiteX1" fmla="*/ 2544960 w 2544960"/>
                <a:gd name="connsiteY1" fmla="*/ 0 h 776213"/>
                <a:gd name="connsiteX2" fmla="*/ 2544960 w 2544960"/>
                <a:gd name="connsiteY2" fmla="*/ 776213 h 776213"/>
                <a:gd name="connsiteX3" fmla="*/ 0 w 2544960"/>
                <a:gd name="connsiteY3" fmla="*/ 776213 h 776213"/>
                <a:gd name="connsiteX4" fmla="*/ 0 w 2544960"/>
                <a:gd name="connsiteY4" fmla="*/ 0 h 77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4960" h="776213">
                  <a:moveTo>
                    <a:pt x="0" y="0"/>
                  </a:moveTo>
                  <a:lnTo>
                    <a:pt x="2544960" y="0"/>
                  </a:lnTo>
                  <a:lnTo>
                    <a:pt x="2544960" y="776213"/>
                  </a:lnTo>
                  <a:lnTo>
                    <a:pt x="0" y="77621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dirty="0">
                  <a:solidFill>
                    <a:schemeClr val="tx1"/>
                  </a:solidFill>
                  <a:latin typeface="Arial Black" pitchFamily="34" charset="0"/>
                </a:rPr>
                <a:t>สถานบันการเงินที่รับฝากเงิน</a:t>
              </a:r>
              <a:endParaRPr lang="th-TH" kern="1200" dirty="0">
                <a:solidFill>
                  <a:schemeClr val="tx1"/>
                </a:solidFill>
                <a:latin typeface="Arial Black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4928769" y="2365950"/>
              <a:ext cx="3043973" cy="950267"/>
            </a:xfrm>
            <a:custGeom>
              <a:avLst/>
              <a:gdLst>
                <a:gd name="connsiteX0" fmla="*/ 0 w 2544960"/>
                <a:gd name="connsiteY0" fmla="*/ 0 h 776213"/>
                <a:gd name="connsiteX1" fmla="*/ 2544960 w 2544960"/>
                <a:gd name="connsiteY1" fmla="*/ 0 h 776213"/>
                <a:gd name="connsiteX2" fmla="*/ 2544960 w 2544960"/>
                <a:gd name="connsiteY2" fmla="*/ 776213 h 776213"/>
                <a:gd name="connsiteX3" fmla="*/ 0 w 2544960"/>
                <a:gd name="connsiteY3" fmla="*/ 776213 h 776213"/>
                <a:gd name="connsiteX4" fmla="*/ 0 w 2544960"/>
                <a:gd name="connsiteY4" fmla="*/ 0 h 77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4960" h="776213">
                  <a:moveTo>
                    <a:pt x="0" y="0"/>
                  </a:moveTo>
                  <a:lnTo>
                    <a:pt x="2544960" y="0"/>
                  </a:lnTo>
                  <a:lnTo>
                    <a:pt x="2544960" y="776213"/>
                  </a:lnTo>
                  <a:lnTo>
                    <a:pt x="0" y="77621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dirty="0">
                  <a:solidFill>
                    <a:schemeClr val="tx1"/>
                  </a:solidFill>
                  <a:latin typeface="Arial Black" pitchFamily="34" charset="0"/>
                </a:rPr>
                <a:t>สถาบันการเงินที่รับฝากหลักทรัพย์</a:t>
              </a:r>
              <a:endParaRPr lang="th-TH" kern="1200" dirty="0">
                <a:solidFill>
                  <a:schemeClr val="tx1"/>
                </a:solidFill>
                <a:latin typeface="Arial Black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4928769" y="3705670"/>
              <a:ext cx="3043973" cy="950267"/>
            </a:xfrm>
            <a:custGeom>
              <a:avLst/>
              <a:gdLst>
                <a:gd name="connsiteX0" fmla="*/ 0 w 2544960"/>
                <a:gd name="connsiteY0" fmla="*/ 0 h 776213"/>
                <a:gd name="connsiteX1" fmla="*/ 2544960 w 2544960"/>
                <a:gd name="connsiteY1" fmla="*/ 0 h 776213"/>
                <a:gd name="connsiteX2" fmla="*/ 2544960 w 2544960"/>
                <a:gd name="connsiteY2" fmla="*/ 776213 h 776213"/>
                <a:gd name="connsiteX3" fmla="*/ 0 w 2544960"/>
                <a:gd name="connsiteY3" fmla="*/ 776213 h 776213"/>
                <a:gd name="connsiteX4" fmla="*/ 0 w 2544960"/>
                <a:gd name="connsiteY4" fmla="*/ 0 h 77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4960" h="776213">
                  <a:moveTo>
                    <a:pt x="0" y="0"/>
                  </a:moveTo>
                  <a:lnTo>
                    <a:pt x="2544960" y="0"/>
                  </a:lnTo>
                  <a:lnTo>
                    <a:pt x="2544960" y="776213"/>
                  </a:lnTo>
                  <a:lnTo>
                    <a:pt x="0" y="77621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dirty="0">
                  <a:solidFill>
                    <a:schemeClr val="tx1"/>
                  </a:solidFill>
                  <a:latin typeface="Arial Black" pitchFamily="34" charset="0"/>
                </a:rPr>
                <a:t>นิติบุคคลที่ดำเนินธุรกิจเกี่ยวกับการลงทุน</a:t>
              </a:r>
              <a:endParaRPr lang="th-TH" kern="1200" dirty="0">
                <a:solidFill>
                  <a:schemeClr val="tx1"/>
                </a:solidFill>
                <a:latin typeface="Arial Black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>
              <a:off x="4928769" y="5081261"/>
              <a:ext cx="3043973" cy="950267"/>
            </a:xfrm>
            <a:custGeom>
              <a:avLst/>
              <a:gdLst>
                <a:gd name="connsiteX0" fmla="*/ 0 w 2544960"/>
                <a:gd name="connsiteY0" fmla="*/ 0 h 776213"/>
                <a:gd name="connsiteX1" fmla="*/ 2544960 w 2544960"/>
                <a:gd name="connsiteY1" fmla="*/ 0 h 776213"/>
                <a:gd name="connsiteX2" fmla="*/ 2544960 w 2544960"/>
                <a:gd name="connsiteY2" fmla="*/ 776213 h 776213"/>
                <a:gd name="connsiteX3" fmla="*/ 0 w 2544960"/>
                <a:gd name="connsiteY3" fmla="*/ 776213 h 776213"/>
                <a:gd name="connsiteX4" fmla="*/ 0 w 2544960"/>
                <a:gd name="connsiteY4" fmla="*/ 0 h 77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4960" h="776213">
                  <a:moveTo>
                    <a:pt x="0" y="0"/>
                  </a:moveTo>
                  <a:lnTo>
                    <a:pt x="2544960" y="0"/>
                  </a:lnTo>
                  <a:lnTo>
                    <a:pt x="2544960" y="776213"/>
                  </a:lnTo>
                  <a:lnTo>
                    <a:pt x="0" y="77621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dirty="0">
                  <a:solidFill>
                    <a:schemeClr val="tx1"/>
                  </a:solidFill>
                  <a:latin typeface="Arial Black" pitchFamily="34" charset="0"/>
                </a:rPr>
                <a:t>บริษัทประกันภัยที่กำหนด</a:t>
              </a:r>
              <a:endParaRPr lang="th-TH" kern="1200" dirty="0">
                <a:solidFill>
                  <a:schemeClr val="tx1"/>
                </a:solidFill>
                <a:latin typeface="Arial Black" pitchFamily="34" charset="0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179512" y="591652"/>
            <a:ext cx="4278735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glow" dir="tl">
              <a:rot lat="0" lon="0" rev="5400000"/>
            </a:lightRig>
          </a:scene3d>
          <a:sp3d/>
        </p:spPr>
        <p:txBody>
          <a:bodyPr wrap="none" lIns="91440" tIns="45720" rIns="91440" bIns="45720">
            <a:spAutoFit/>
            <a:sp3d extrusionH="57150" contourW="12700">
              <a:bevelT w="25400" h="25400" prst="artDeco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>
                <a:ln w="11430"/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Financial Institutions</a:t>
            </a:r>
          </a:p>
        </p:txBody>
      </p:sp>
    </p:spTree>
    <p:extLst>
      <p:ext uri="{BB962C8B-B14F-4D97-AF65-F5344CB8AC3E}">
        <p14:creationId xmlns:p14="http://schemas.microsoft.com/office/powerpoint/2010/main" val="1301960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755576" y="583301"/>
            <a:ext cx="7632848" cy="5704966"/>
            <a:chOff x="1275998" y="1026229"/>
            <a:chExt cx="6696744" cy="5005299"/>
          </a:xfrm>
        </p:grpSpPr>
        <p:sp>
          <p:nvSpPr>
            <p:cNvPr id="3" name="Freeform 2"/>
            <p:cNvSpPr/>
            <p:nvPr/>
          </p:nvSpPr>
          <p:spPr>
            <a:xfrm>
              <a:off x="4319973" y="3510944"/>
              <a:ext cx="608795" cy="200958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254496" y="0"/>
                  </a:lnTo>
                  <a:lnTo>
                    <a:pt x="254496" y="1641499"/>
                  </a:lnTo>
                  <a:lnTo>
                    <a:pt x="508992" y="1641499"/>
                  </a:lnTo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Freeform 4"/>
            <p:cNvSpPr/>
            <p:nvPr/>
          </p:nvSpPr>
          <p:spPr>
            <a:xfrm>
              <a:off x="4319973" y="3510944"/>
              <a:ext cx="608795" cy="66986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254496" y="0"/>
                  </a:lnTo>
                  <a:lnTo>
                    <a:pt x="254496" y="547166"/>
                  </a:lnTo>
                  <a:lnTo>
                    <a:pt x="508992" y="547166"/>
                  </a:lnTo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Freeform 5"/>
            <p:cNvSpPr/>
            <p:nvPr/>
          </p:nvSpPr>
          <p:spPr>
            <a:xfrm>
              <a:off x="4319973" y="2841084"/>
              <a:ext cx="608795" cy="66986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547166"/>
                  </a:moveTo>
                  <a:lnTo>
                    <a:pt x="254496" y="547166"/>
                  </a:lnTo>
                  <a:lnTo>
                    <a:pt x="254496" y="0"/>
                  </a:lnTo>
                  <a:lnTo>
                    <a:pt x="508992" y="0"/>
                  </a:lnTo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Freeform 6"/>
            <p:cNvSpPr/>
            <p:nvPr/>
          </p:nvSpPr>
          <p:spPr>
            <a:xfrm>
              <a:off x="4319973" y="1501363"/>
              <a:ext cx="608795" cy="200958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41499"/>
                  </a:moveTo>
                  <a:lnTo>
                    <a:pt x="254496" y="1641499"/>
                  </a:lnTo>
                  <a:lnTo>
                    <a:pt x="254496" y="0"/>
                  </a:lnTo>
                  <a:lnTo>
                    <a:pt x="508992" y="0"/>
                  </a:lnTo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Freeform 7"/>
            <p:cNvSpPr/>
            <p:nvPr/>
          </p:nvSpPr>
          <p:spPr>
            <a:xfrm>
              <a:off x="1275998" y="3035811"/>
              <a:ext cx="3043973" cy="950267"/>
            </a:xfrm>
            <a:custGeom>
              <a:avLst/>
              <a:gdLst>
                <a:gd name="connsiteX0" fmla="*/ 0 w 2544960"/>
                <a:gd name="connsiteY0" fmla="*/ 0 h 776213"/>
                <a:gd name="connsiteX1" fmla="*/ 2544960 w 2544960"/>
                <a:gd name="connsiteY1" fmla="*/ 0 h 776213"/>
                <a:gd name="connsiteX2" fmla="*/ 2544960 w 2544960"/>
                <a:gd name="connsiteY2" fmla="*/ 776213 h 776213"/>
                <a:gd name="connsiteX3" fmla="*/ 0 w 2544960"/>
                <a:gd name="connsiteY3" fmla="*/ 776213 h 776213"/>
                <a:gd name="connsiteX4" fmla="*/ 0 w 2544960"/>
                <a:gd name="connsiteY4" fmla="*/ 0 h 77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4960" h="776213">
                  <a:moveTo>
                    <a:pt x="0" y="0"/>
                  </a:moveTo>
                  <a:lnTo>
                    <a:pt x="2544960" y="0"/>
                  </a:lnTo>
                  <a:lnTo>
                    <a:pt x="2544960" y="776213"/>
                  </a:lnTo>
                  <a:lnTo>
                    <a:pt x="0" y="77621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2400" dirty="0">
                  <a:solidFill>
                    <a:schemeClr val="tx1"/>
                  </a:solidFill>
                  <a:latin typeface="Arial Black" pitchFamily="34" charset="0"/>
                </a:rPr>
                <a:t>บัญชีบุคคลสหรัฐฯ</a:t>
              </a:r>
              <a:endParaRPr lang="th-TH" sz="2400" kern="1200" dirty="0">
                <a:solidFill>
                  <a:schemeClr val="tx1"/>
                </a:solidFill>
                <a:latin typeface="Arial Black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4928769" y="1026229"/>
              <a:ext cx="3043973" cy="950267"/>
            </a:xfrm>
            <a:custGeom>
              <a:avLst/>
              <a:gdLst>
                <a:gd name="connsiteX0" fmla="*/ 0 w 2544960"/>
                <a:gd name="connsiteY0" fmla="*/ 0 h 776213"/>
                <a:gd name="connsiteX1" fmla="*/ 2544960 w 2544960"/>
                <a:gd name="connsiteY1" fmla="*/ 0 h 776213"/>
                <a:gd name="connsiteX2" fmla="*/ 2544960 w 2544960"/>
                <a:gd name="connsiteY2" fmla="*/ 776213 h 776213"/>
                <a:gd name="connsiteX3" fmla="*/ 0 w 2544960"/>
                <a:gd name="connsiteY3" fmla="*/ 776213 h 776213"/>
                <a:gd name="connsiteX4" fmla="*/ 0 w 2544960"/>
                <a:gd name="connsiteY4" fmla="*/ 0 h 77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4960" h="776213">
                  <a:moveTo>
                    <a:pt x="0" y="0"/>
                  </a:moveTo>
                  <a:lnTo>
                    <a:pt x="2544960" y="0"/>
                  </a:lnTo>
                  <a:lnTo>
                    <a:pt x="2544960" y="776213"/>
                  </a:lnTo>
                  <a:lnTo>
                    <a:pt x="0" y="77621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dirty="0">
                  <a:solidFill>
                    <a:schemeClr val="tx1"/>
                  </a:solidFill>
                  <a:latin typeface="Arial Black" pitchFamily="34" charset="0"/>
                </a:rPr>
                <a:t>บุคคลสัญชาติสหรัฐฯ</a:t>
              </a:r>
              <a:endParaRPr lang="th-TH" kern="1200" dirty="0">
                <a:solidFill>
                  <a:schemeClr val="tx1"/>
                </a:solidFill>
                <a:latin typeface="Arial Black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4928769" y="2365950"/>
              <a:ext cx="3043973" cy="950267"/>
            </a:xfrm>
            <a:custGeom>
              <a:avLst/>
              <a:gdLst>
                <a:gd name="connsiteX0" fmla="*/ 0 w 2544960"/>
                <a:gd name="connsiteY0" fmla="*/ 0 h 776213"/>
                <a:gd name="connsiteX1" fmla="*/ 2544960 w 2544960"/>
                <a:gd name="connsiteY1" fmla="*/ 0 h 776213"/>
                <a:gd name="connsiteX2" fmla="*/ 2544960 w 2544960"/>
                <a:gd name="connsiteY2" fmla="*/ 776213 h 776213"/>
                <a:gd name="connsiteX3" fmla="*/ 0 w 2544960"/>
                <a:gd name="connsiteY3" fmla="*/ 776213 h 776213"/>
                <a:gd name="connsiteX4" fmla="*/ 0 w 2544960"/>
                <a:gd name="connsiteY4" fmla="*/ 0 h 77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4960" h="776213">
                  <a:moveTo>
                    <a:pt x="0" y="0"/>
                  </a:moveTo>
                  <a:lnTo>
                    <a:pt x="2544960" y="0"/>
                  </a:lnTo>
                  <a:lnTo>
                    <a:pt x="2544960" y="776213"/>
                  </a:lnTo>
                  <a:lnTo>
                    <a:pt x="0" y="77621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dirty="0">
                  <a:solidFill>
                    <a:schemeClr val="tx1"/>
                  </a:solidFill>
                  <a:latin typeface="Arial Black" pitchFamily="34" charset="0"/>
                </a:rPr>
                <a:t>บุคคลที่ถือหนังสือเดินทางของสหรัฐฯ</a:t>
              </a:r>
              <a:endParaRPr lang="th-TH" kern="1200" dirty="0">
                <a:solidFill>
                  <a:schemeClr val="tx1"/>
                </a:solidFill>
                <a:latin typeface="Arial Black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4928769" y="3705670"/>
              <a:ext cx="3043973" cy="950267"/>
            </a:xfrm>
            <a:custGeom>
              <a:avLst/>
              <a:gdLst>
                <a:gd name="connsiteX0" fmla="*/ 0 w 2544960"/>
                <a:gd name="connsiteY0" fmla="*/ 0 h 776213"/>
                <a:gd name="connsiteX1" fmla="*/ 2544960 w 2544960"/>
                <a:gd name="connsiteY1" fmla="*/ 0 h 776213"/>
                <a:gd name="connsiteX2" fmla="*/ 2544960 w 2544960"/>
                <a:gd name="connsiteY2" fmla="*/ 776213 h 776213"/>
                <a:gd name="connsiteX3" fmla="*/ 0 w 2544960"/>
                <a:gd name="connsiteY3" fmla="*/ 776213 h 776213"/>
                <a:gd name="connsiteX4" fmla="*/ 0 w 2544960"/>
                <a:gd name="connsiteY4" fmla="*/ 0 h 77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4960" h="776213">
                  <a:moveTo>
                    <a:pt x="0" y="0"/>
                  </a:moveTo>
                  <a:lnTo>
                    <a:pt x="2544960" y="0"/>
                  </a:lnTo>
                  <a:lnTo>
                    <a:pt x="2544960" y="776213"/>
                  </a:lnTo>
                  <a:lnTo>
                    <a:pt x="0" y="77621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dirty="0">
                  <a:solidFill>
                    <a:schemeClr val="tx1"/>
                  </a:solidFill>
                  <a:latin typeface="Arial Black" pitchFamily="34" charset="0"/>
                </a:rPr>
                <a:t>นิติบุคคลที่ถือหุ้นโดยบุคคลสหรัฐฯ มากกว่าร้อยละ 25</a:t>
              </a:r>
              <a:endParaRPr lang="th-TH" kern="1200" dirty="0">
                <a:solidFill>
                  <a:schemeClr val="tx1"/>
                </a:solidFill>
                <a:latin typeface="Arial Black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>
              <a:off x="4928769" y="5081261"/>
              <a:ext cx="3043973" cy="950267"/>
            </a:xfrm>
            <a:custGeom>
              <a:avLst/>
              <a:gdLst>
                <a:gd name="connsiteX0" fmla="*/ 0 w 2544960"/>
                <a:gd name="connsiteY0" fmla="*/ 0 h 776213"/>
                <a:gd name="connsiteX1" fmla="*/ 2544960 w 2544960"/>
                <a:gd name="connsiteY1" fmla="*/ 0 h 776213"/>
                <a:gd name="connsiteX2" fmla="*/ 2544960 w 2544960"/>
                <a:gd name="connsiteY2" fmla="*/ 776213 h 776213"/>
                <a:gd name="connsiteX3" fmla="*/ 0 w 2544960"/>
                <a:gd name="connsiteY3" fmla="*/ 776213 h 776213"/>
                <a:gd name="connsiteX4" fmla="*/ 0 w 2544960"/>
                <a:gd name="connsiteY4" fmla="*/ 0 h 77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4960" h="776213">
                  <a:moveTo>
                    <a:pt x="0" y="0"/>
                  </a:moveTo>
                  <a:lnTo>
                    <a:pt x="2544960" y="0"/>
                  </a:lnTo>
                  <a:lnTo>
                    <a:pt x="2544960" y="776213"/>
                  </a:lnTo>
                  <a:lnTo>
                    <a:pt x="0" y="77621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2000" dirty="0">
                  <a:solidFill>
                    <a:schemeClr val="tx1"/>
                  </a:solidFill>
                  <a:latin typeface="Arial Black" pitchFamily="34" charset="0"/>
                </a:rPr>
                <a:t>ผู้ที่ถือกรีนการ์ด และได้อาศัยอยู่ในสหรัฐฯ </a:t>
              </a:r>
              <a:r>
                <a:rPr lang="th-TH" sz="2000" b="1" u="sng" dirty="0">
                  <a:solidFill>
                    <a:schemeClr val="tx1"/>
                  </a:solidFill>
                  <a:latin typeface="Arial Black" pitchFamily="34" charset="0"/>
                </a:rPr>
                <a:t>เป็นเวลาต่อเนื่องหลายวัน</a:t>
              </a:r>
              <a:r>
                <a:rPr lang="th-TH" sz="2000" dirty="0">
                  <a:solidFill>
                    <a:schemeClr val="tx1"/>
                  </a:solidFill>
                  <a:latin typeface="Arial Black" pitchFamily="34" charset="0"/>
                </a:rPr>
                <a:t>ในช่วงเวลาสามปี</a:t>
              </a:r>
              <a:endParaRPr lang="th-TH" sz="2000" kern="1200" dirty="0">
                <a:solidFill>
                  <a:schemeClr val="tx1"/>
                </a:solidFill>
                <a:latin typeface="Arial Black" pitchFamily="34" charset="0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608892" y="574804"/>
            <a:ext cx="3355599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glow" dir="tl">
              <a:rot lat="0" lon="0" rev="5400000"/>
            </a:lightRig>
          </a:scene3d>
          <a:sp3d/>
        </p:spPr>
        <p:txBody>
          <a:bodyPr wrap="none" lIns="91440" tIns="45720" rIns="91440" bIns="45720">
            <a:spAutoFit/>
            <a:sp3d extrusionH="57150" contourW="12700">
              <a:bevelT w="25400" h="25400" prst="artDeco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>
                <a:ln w="11430"/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U.S. Account</a:t>
            </a:r>
          </a:p>
        </p:txBody>
      </p:sp>
    </p:spTree>
    <p:extLst>
      <p:ext uri="{BB962C8B-B14F-4D97-AF65-F5344CB8AC3E}">
        <p14:creationId xmlns:p14="http://schemas.microsoft.com/office/powerpoint/2010/main" val="4119717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856312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th-TH" sz="2800" u="sng" dirty="0">
                <a:latin typeface="Angsana New" pitchFamily="18" charset="-34"/>
              </a:rPr>
              <a:t>การตรวจสอบการอาศัยอยู่ในสหรัฐฯ ตามปีปฎิทิน </a:t>
            </a:r>
            <a:r>
              <a:rPr lang="en-US" sz="2800" u="sng" dirty="0">
                <a:latin typeface="Angsana New" pitchFamily="18" charset="-34"/>
              </a:rPr>
              <a:t>(Substantial Present Test)</a:t>
            </a:r>
            <a:endParaRPr lang="th-TH" sz="2800" dirty="0">
              <a:latin typeface="Angsana New" pitchFamily="18" charset="-34"/>
            </a:endParaRPr>
          </a:p>
          <a:p>
            <a:pPr marL="0" indent="0">
              <a:buNone/>
            </a:pPr>
            <a:r>
              <a:rPr lang="th-TH" sz="2800" dirty="0">
                <a:latin typeface="Angsana New" pitchFamily="18" charset="-34"/>
              </a:rPr>
              <a:t>1.    ปีปัจจุบันนั้นบุคคลต้องอาศัยอยู่ในสหรัฐฯ อย่างน้อย </a:t>
            </a:r>
            <a:r>
              <a:rPr lang="en-US" sz="2800" dirty="0">
                <a:latin typeface="Angsana New" pitchFamily="18" charset="-34"/>
              </a:rPr>
              <a:t>31</a:t>
            </a:r>
            <a:r>
              <a:rPr lang="th-TH" sz="2800" dirty="0">
                <a:latin typeface="Angsana New" pitchFamily="18" charset="-34"/>
              </a:rPr>
              <a:t> วัน</a:t>
            </a:r>
          </a:p>
          <a:p>
            <a:pPr marL="0" lvl="2" indent="0">
              <a:buSzPct val="85000"/>
              <a:buNone/>
            </a:pPr>
            <a:r>
              <a:rPr lang="en-US" sz="2800" dirty="0">
                <a:latin typeface="Angsana New" pitchFamily="18" charset="-34"/>
              </a:rPr>
              <a:t>2.     </a:t>
            </a:r>
            <a:r>
              <a:rPr lang="th-TH" sz="2800" dirty="0">
                <a:latin typeface="Angsana New" pitchFamily="18" charset="-34"/>
              </a:rPr>
              <a:t>หากนับรวมในสองปีที่ล่วงมาแล้ว บุคคลดังกล่าวอยู่ในสหรัฐฯ รวมกันได้ </a:t>
            </a:r>
            <a:r>
              <a:rPr lang="en-US" sz="2800" dirty="0">
                <a:latin typeface="Angsana New" pitchFamily="18" charset="-34"/>
              </a:rPr>
              <a:t>183</a:t>
            </a:r>
            <a:r>
              <a:rPr lang="th-TH" sz="2800" dirty="0">
                <a:latin typeface="Angsana New" pitchFamily="18" charset="-34"/>
              </a:rPr>
              <a:t> วัน</a:t>
            </a:r>
            <a:endParaRPr lang="en-US" sz="2800" dirty="0">
              <a:latin typeface="Angsana New" pitchFamily="18" charset="-34"/>
            </a:endParaRPr>
          </a:p>
          <a:p>
            <a:pPr lvl="3"/>
            <a:r>
              <a:rPr lang="th-TH" sz="2800" dirty="0">
                <a:latin typeface="Angsana New" pitchFamily="18" charset="-34"/>
              </a:rPr>
              <a:t>ในปีปัจจุบันให้นับจำนวนวันที่อาศัยอยู่ในสหรัฐฯ ตามจริง</a:t>
            </a:r>
            <a:endParaRPr lang="en-US" sz="2800" dirty="0">
              <a:latin typeface="Angsana New" pitchFamily="18" charset="-34"/>
            </a:endParaRPr>
          </a:p>
          <a:p>
            <a:pPr lvl="3"/>
            <a:r>
              <a:rPr lang="th-TH" sz="2800" dirty="0">
                <a:latin typeface="Angsana New" pitchFamily="18" charset="-34"/>
              </a:rPr>
              <a:t>ย้อนหลัง </a:t>
            </a:r>
            <a:r>
              <a:rPr lang="en-US" sz="2800" dirty="0">
                <a:latin typeface="Angsana New" pitchFamily="18" charset="-34"/>
              </a:rPr>
              <a:t>1</a:t>
            </a:r>
            <a:r>
              <a:rPr lang="th-TH" sz="2800" dirty="0">
                <a:latin typeface="Angsana New" pitchFamily="18" charset="-34"/>
              </a:rPr>
              <a:t> ปี : ให้นับหนึ่งในสาม </a:t>
            </a:r>
            <a:r>
              <a:rPr lang="en-US" sz="2800" dirty="0">
                <a:latin typeface="Angsana New" pitchFamily="18" charset="-34"/>
              </a:rPr>
              <a:t>(1/3)</a:t>
            </a:r>
            <a:r>
              <a:rPr lang="th-TH" sz="2800" dirty="0">
                <a:latin typeface="Angsana New" pitchFamily="18" charset="-34"/>
              </a:rPr>
              <a:t> ของจำนวนวันที่อาศัยอยู่ในสหรัฐฯ</a:t>
            </a:r>
            <a:endParaRPr lang="en-US" sz="2800" dirty="0">
              <a:latin typeface="Angsana New" pitchFamily="18" charset="-34"/>
            </a:endParaRPr>
          </a:p>
          <a:p>
            <a:pPr lvl="3"/>
            <a:r>
              <a:rPr lang="th-TH" sz="2800" dirty="0">
                <a:latin typeface="Angsana New" pitchFamily="18" charset="-34"/>
              </a:rPr>
              <a:t>ย้อนหลัง </a:t>
            </a:r>
            <a:r>
              <a:rPr lang="en-US" sz="2800" dirty="0">
                <a:latin typeface="Angsana New" pitchFamily="18" charset="-34"/>
              </a:rPr>
              <a:t>2</a:t>
            </a:r>
            <a:r>
              <a:rPr lang="th-TH" sz="2800" dirty="0">
                <a:latin typeface="Angsana New" pitchFamily="18" charset="-34"/>
              </a:rPr>
              <a:t> ปี : ให้นับหนึ่งในหก </a:t>
            </a:r>
            <a:r>
              <a:rPr lang="en-US" sz="2800" dirty="0">
                <a:latin typeface="Angsana New" pitchFamily="18" charset="-34"/>
              </a:rPr>
              <a:t>(1/6)</a:t>
            </a:r>
            <a:r>
              <a:rPr lang="th-TH" sz="2800" dirty="0">
                <a:latin typeface="Angsana New" pitchFamily="18" charset="-34"/>
              </a:rPr>
              <a:t> ของจำนวนวันที่อาศัยอยู่ในสหรัฐฯ </a:t>
            </a:r>
          </a:p>
          <a:p>
            <a:pPr lvl="3"/>
            <a:r>
              <a:rPr lang="th-TH" sz="2800" dirty="0"/>
              <a:t>บุคคลผู้นั้นอาศัยอยู่ในสหรัฐฯ ไม่ถึง </a:t>
            </a:r>
            <a:r>
              <a:rPr lang="en-US" sz="2800" dirty="0"/>
              <a:t>183 </a:t>
            </a:r>
            <a:r>
              <a:rPr lang="th-TH" sz="2800" dirty="0"/>
              <a:t>วัน ย่อมไม่มีหน้าที่ต้องเสียภาษีเงินได้บุคคลธรรมดาให้สหรัฐฯ</a:t>
            </a:r>
            <a:endParaRPr lang="en-US" sz="2800" dirty="0"/>
          </a:p>
          <a:p>
            <a:pPr lvl="3"/>
            <a:endParaRPr lang="en-US" sz="2800" dirty="0">
              <a:latin typeface="Angsana New" pitchFamily="18" charset="-34"/>
            </a:endParaRPr>
          </a:p>
          <a:p>
            <a:pPr lvl="1"/>
            <a:endParaRPr lang="th-TH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434403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856312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th-TH" sz="2800" u="sng" dirty="0">
                <a:latin typeface="Angsana New" pitchFamily="18" charset="-34"/>
              </a:rPr>
              <a:t>การตรวจสอบการอาศัยอยู่ในสหรัฐฯ ตามปีปฎิทิน </a:t>
            </a:r>
            <a:r>
              <a:rPr lang="en-US" sz="2800" u="sng" dirty="0">
                <a:latin typeface="Angsana New" pitchFamily="18" charset="-34"/>
              </a:rPr>
              <a:t>(Substantial Present Test)</a:t>
            </a:r>
            <a:endParaRPr lang="th-TH" sz="2800" dirty="0">
              <a:latin typeface="Angsana New" pitchFamily="18" charset="-34"/>
            </a:endParaRPr>
          </a:p>
          <a:p>
            <a:r>
              <a:rPr lang="th-TH" dirty="0"/>
              <a:t>เช่น นายศรี ชาวไทย อาศัยอยู่ในสหรัฐฯ ปี ละ 120 วัน ตั้งแต่ปี 2015 ถึง ปี 2017 ดังนั้น หากพิจารณาว่า นายศรีต้องเสียภาษีให้สหรัฐฯ ตามหลักเกณฑ์ในเรื่อง </a:t>
            </a:r>
            <a:r>
              <a:rPr lang="en-US" dirty="0"/>
              <a:t>Substantial Present Test </a:t>
            </a:r>
            <a:r>
              <a:rPr lang="th-TH" dirty="0"/>
              <a:t>หรือไม่นั้น มีวิธีคำนวนดังนี้ </a:t>
            </a:r>
          </a:p>
          <a:p>
            <a:pPr lvl="1"/>
            <a:r>
              <a:rPr lang="th-TH" sz="2400" dirty="0"/>
              <a:t>ในปี 2017 นายศรี อยู่ในสหรัฐฯ 120 วัน </a:t>
            </a:r>
            <a:r>
              <a:rPr lang="en-US" sz="2400" dirty="0"/>
              <a:t>(</a:t>
            </a:r>
            <a:r>
              <a:rPr lang="th-TH" sz="2400" dirty="0"/>
              <a:t>นับจำนวนวันตามจริง</a:t>
            </a:r>
            <a:r>
              <a:rPr lang="en-US" sz="2400" dirty="0"/>
              <a:t>)</a:t>
            </a:r>
          </a:p>
          <a:p>
            <a:pPr lvl="1"/>
            <a:r>
              <a:rPr lang="th-TH" sz="2400" dirty="0"/>
              <a:t>ในปี 2016 นาย</a:t>
            </a:r>
            <a:r>
              <a:rPr lang="th-TH" sz="2400"/>
              <a:t>ศรี </a:t>
            </a:r>
            <a:r>
              <a:rPr lang="th-TH" sz="2400" smtClean="0"/>
              <a:t>อยู่</a:t>
            </a:r>
            <a:r>
              <a:rPr lang="th-TH" sz="2400" dirty="0"/>
              <a:t>ในสหรัฐฯ 40 วัน </a:t>
            </a:r>
            <a:r>
              <a:rPr lang="en-US" sz="2400" dirty="0"/>
              <a:t>(</a:t>
            </a:r>
            <a:r>
              <a:rPr lang="th-TH" sz="2400" dirty="0"/>
              <a:t>1/3</a:t>
            </a:r>
            <a:r>
              <a:rPr lang="en-US" sz="2400" dirty="0"/>
              <a:t> </a:t>
            </a:r>
            <a:r>
              <a:rPr lang="th-TH" sz="2400" dirty="0"/>
              <a:t>ของ 120 วัน</a:t>
            </a:r>
            <a:r>
              <a:rPr lang="en-US" sz="2400" dirty="0"/>
              <a:t>)</a:t>
            </a:r>
          </a:p>
          <a:p>
            <a:pPr lvl="1"/>
            <a:r>
              <a:rPr lang="th-TH" sz="2400" dirty="0"/>
              <a:t>ในปี 2015 นายศรี อยู่ในสหรัฐฯ 20 วัน </a:t>
            </a:r>
            <a:r>
              <a:rPr lang="en-US" sz="2400" dirty="0"/>
              <a:t>(</a:t>
            </a:r>
            <a:r>
              <a:rPr lang="th-TH" sz="2400" dirty="0"/>
              <a:t>1/6 ของ 120 วัน</a:t>
            </a:r>
            <a:r>
              <a:rPr lang="en-US" sz="2400" dirty="0"/>
              <a:t>)</a:t>
            </a:r>
          </a:p>
          <a:p>
            <a:pPr lvl="1"/>
            <a:endParaRPr lang="en-US" sz="2400" dirty="0"/>
          </a:p>
          <a:p>
            <a:pPr marL="274320" lvl="1" indent="0">
              <a:buNone/>
            </a:pPr>
            <a:endParaRPr lang="en-US" sz="2400" dirty="0"/>
          </a:p>
          <a:p>
            <a:pPr marL="274320" lvl="1" indent="0">
              <a:buNone/>
            </a:pPr>
            <a:endParaRPr lang="th-TH" sz="2400" dirty="0"/>
          </a:p>
          <a:p>
            <a:endParaRPr lang="th-TH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501641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4225053" y="3408560"/>
            <a:ext cx="693895" cy="76349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254496" y="0"/>
                </a:lnTo>
                <a:lnTo>
                  <a:pt x="254496" y="547166"/>
                </a:lnTo>
                <a:lnTo>
                  <a:pt x="508992" y="547166"/>
                </a:lnTo>
              </a:path>
            </a:pathLst>
          </a:cu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127000" dist="12700" dir="2700000" sy="-23000" kx="-800400" algn="bl" rotWithShape="0">
              <a:schemeClr val="tx1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114300" prst="artDeco"/>
          </a:sp3d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Freeform 5"/>
          <p:cNvSpPr/>
          <p:nvPr/>
        </p:nvSpPr>
        <p:spPr>
          <a:xfrm>
            <a:off x="4225053" y="2645063"/>
            <a:ext cx="693895" cy="76349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547166"/>
                </a:moveTo>
                <a:lnTo>
                  <a:pt x="254496" y="547166"/>
                </a:lnTo>
                <a:lnTo>
                  <a:pt x="254496" y="0"/>
                </a:lnTo>
                <a:lnTo>
                  <a:pt x="508992" y="0"/>
                </a:lnTo>
              </a:path>
            </a:pathLst>
          </a:cu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127000" dist="12700" dir="2700000" sy="-23000" kx="-800400" algn="bl" rotWithShape="0">
              <a:schemeClr val="tx1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114300" prst="artDeco"/>
          </a:sp3d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Freeform 7"/>
          <p:cNvSpPr/>
          <p:nvPr/>
        </p:nvSpPr>
        <p:spPr>
          <a:xfrm>
            <a:off x="755576" y="2867010"/>
            <a:ext cx="3469475" cy="1083100"/>
          </a:xfrm>
          <a:custGeom>
            <a:avLst/>
            <a:gdLst>
              <a:gd name="connsiteX0" fmla="*/ 0 w 2544960"/>
              <a:gd name="connsiteY0" fmla="*/ 0 h 776213"/>
              <a:gd name="connsiteX1" fmla="*/ 2544960 w 2544960"/>
              <a:gd name="connsiteY1" fmla="*/ 0 h 776213"/>
              <a:gd name="connsiteX2" fmla="*/ 2544960 w 2544960"/>
              <a:gd name="connsiteY2" fmla="*/ 776213 h 776213"/>
              <a:gd name="connsiteX3" fmla="*/ 0 w 2544960"/>
              <a:gd name="connsiteY3" fmla="*/ 776213 h 776213"/>
              <a:gd name="connsiteX4" fmla="*/ 0 w 2544960"/>
              <a:gd name="connsiteY4" fmla="*/ 0 h 77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960" h="776213">
                <a:moveTo>
                  <a:pt x="0" y="0"/>
                </a:moveTo>
                <a:lnTo>
                  <a:pt x="2544960" y="0"/>
                </a:lnTo>
                <a:lnTo>
                  <a:pt x="2544960" y="776213"/>
                </a:lnTo>
                <a:lnTo>
                  <a:pt x="0" y="776213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127000" dist="12700" dir="2700000" sy="-23000" kx="-800400" algn="bl" rotWithShape="0">
              <a:schemeClr val="tx1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114300" prst="artDeco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415" tIns="18415" rIns="18415" bIns="18415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h-TH" sz="2400" dirty="0">
                <a:solidFill>
                  <a:schemeClr val="tx1"/>
                </a:solidFill>
                <a:latin typeface="Arial Black" pitchFamily="34" charset="0"/>
              </a:rPr>
              <a:t>สถาบันการเงินตาม </a:t>
            </a:r>
            <a:r>
              <a:rPr lang="en-US" sz="2400" dirty="0">
                <a:solidFill>
                  <a:schemeClr val="tx1"/>
                </a:solidFill>
                <a:latin typeface="Arial Black" pitchFamily="34" charset="0"/>
              </a:rPr>
              <a:t>IGA</a:t>
            </a:r>
            <a:endParaRPr lang="th-TH" sz="2400" kern="12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4918949" y="2103512"/>
            <a:ext cx="3469475" cy="1083100"/>
          </a:xfrm>
          <a:custGeom>
            <a:avLst/>
            <a:gdLst>
              <a:gd name="connsiteX0" fmla="*/ 0 w 2544960"/>
              <a:gd name="connsiteY0" fmla="*/ 0 h 776213"/>
              <a:gd name="connsiteX1" fmla="*/ 2544960 w 2544960"/>
              <a:gd name="connsiteY1" fmla="*/ 0 h 776213"/>
              <a:gd name="connsiteX2" fmla="*/ 2544960 w 2544960"/>
              <a:gd name="connsiteY2" fmla="*/ 776213 h 776213"/>
              <a:gd name="connsiteX3" fmla="*/ 0 w 2544960"/>
              <a:gd name="connsiteY3" fmla="*/ 776213 h 776213"/>
              <a:gd name="connsiteX4" fmla="*/ 0 w 2544960"/>
              <a:gd name="connsiteY4" fmla="*/ 0 h 77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960" h="776213">
                <a:moveTo>
                  <a:pt x="0" y="0"/>
                </a:moveTo>
                <a:lnTo>
                  <a:pt x="2544960" y="0"/>
                </a:lnTo>
                <a:lnTo>
                  <a:pt x="2544960" y="776213"/>
                </a:lnTo>
                <a:lnTo>
                  <a:pt x="0" y="776213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127000" dist="12700" dir="2700000" sy="-23000" kx="-800400" algn="bl" rotWithShape="0">
              <a:schemeClr val="tx1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114300" prst="artDeco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415" tIns="18415" rIns="18415" bIns="18415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h-TH" dirty="0">
                <a:solidFill>
                  <a:schemeClr val="tx1"/>
                </a:solidFill>
                <a:latin typeface="Arial Black" pitchFamily="34" charset="0"/>
              </a:rPr>
              <a:t>สถานบันการเงินที่ต้องรายงานข้อมูล</a:t>
            </a:r>
            <a:endParaRPr lang="th-TH" kern="12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4918948" y="3630505"/>
            <a:ext cx="3469475" cy="1083100"/>
          </a:xfrm>
          <a:custGeom>
            <a:avLst/>
            <a:gdLst>
              <a:gd name="connsiteX0" fmla="*/ 0 w 2544960"/>
              <a:gd name="connsiteY0" fmla="*/ 0 h 776213"/>
              <a:gd name="connsiteX1" fmla="*/ 2544960 w 2544960"/>
              <a:gd name="connsiteY1" fmla="*/ 0 h 776213"/>
              <a:gd name="connsiteX2" fmla="*/ 2544960 w 2544960"/>
              <a:gd name="connsiteY2" fmla="*/ 776213 h 776213"/>
              <a:gd name="connsiteX3" fmla="*/ 0 w 2544960"/>
              <a:gd name="connsiteY3" fmla="*/ 776213 h 776213"/>
              <a:gd name="connsiteX4" fmla="*/ 0 w 2544960"/>
              <a:gd name="connsiteY4" fmla="*/ 0 h 77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960" h="776213">
                <a:moveTo>
                  <a:pt x="0" y="0"/>
                </a:moveTo>
                <a:lnTo>
                  <a:pt x="2544960" y="0"/>
                </a:lnTo>
                <a:lnTo>
                  <a:pt x="2544960" y="776213"/>
                </a:lnTo>
                <a:lnTo>
                  <a:pt x="0" y="776213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127000" dist="12700" dir="2700000" sy="-23000" kx="-800400" algn="bl" rotWithShape="0">
              <a:schemeClr val="tx1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114300" prst="artDeco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415" tIns="18415" rIns="18415" bIns="18415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h-TH" dirty="0">
                <a:solidFill>
                  <a:schemeClr val="tx1"/>
                </a:solidFill>
                <a:latin typeface="Arial Black" pitchFamily="34" charset="0"/>
              </a:rPr>
              <a:t>สถานบันการเงินที่ได้รับยกเว้นหรือผ่อนผัน</a:t>
            </a:r>
          </a:p>
        </p:txBody>
      </p:sp>
      <p:sp>
        <p:nvSpPr>
          <p:cNvPr id="7" name="Rectangle 6"/>
          <p:cNvSpPr/>
          <p:nvPr/>
        </p:nvSpPr>
        <p:spPr>
          <a:xfrm>
            <a:off x="1385069" y="591651"/>
            <a:ext cx="6373861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glow" dir="tl">
              <a:rot lat="0" lon="0" rev="5400000"/>
            </a:lightRig>
          </a:scene3d>
          <a:sp3d/>
        </p:spPr>
        <p:txBody>
          <a:bodyPr wrap="none" lIns="91440" tIns="45720" rIns="91440" bIns="45720">
            <a:spAutoFit/>
            <a:sp3d extrusionH="57150" contourW="12700">
              <a:bevelT w="25400" h="25400" prst="artDeco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>
                <a:ln w="11430"/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Financial Institutions under IGA</a:t>
            </a:r>
          </a:p>
        </p:txBody>
      </p:sp>
    </p:spTree>
    <p:extLst>
      <p:ext uri="{BB962C8B-B14F-4D97-AF65-F5344CB8AC3E}">
        <p14:creationId xmlns:p14="http://schemas.microsoft.com/office/powerpoint/2010/main" val="543674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4572000" y="3170374"/>
            <a:ext cx="2980351" cy="51725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258625"/>
                </a:lnTo>
                <a:lnTo>
                  <a:pt x="2980351" y="258625"/>
                </a:lnTo>
                <a:lnTo>
                  <a:pt x="2980351" y="517251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reeform 6"/>
          <p:cNvSpPr/>
          <p:nvPr/>
        </p:nvSpPr>
        <p:spPr>
          <a:xfrm>
            <a:off x="4526280" y="3170374"/>
            <a:ext cx="91440" cy="51725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517251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Freeform 7"/>
          <p:cNvSpPr/>
          <p:nvPr/>
        </p:nvSpPr>
        <p:spPr>
          <a:xfrm>
            <a:off x="1591648" y="3170374"/>
            <a:ext cx="2980351" cy="51725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980351" y="0"/>
                </a:moveTo>
                <a:lnTo>
                  <a:pt x="2980351" y="258625"/>
                </a:lnTo>
                <a:lnTo>
                  <a:pt x="0" y="258625"/>
                </a:lnTo>
                <a:lnTo>
                  <a:pt x="0" y="517251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Freeform 9"/>
          <p:cNvSpPr/>
          <p:nvPr/>
        </p:nvSpPr>
        <p:spPr>
          <a:xfrm>
            <a:off x="2663788" y="1941272"/>
            <a:ext cx="3816424" cy="1231550"/>
          </a:xfrm>
          <a:custGeom>
            <a:avLst/>
            <a:gdLst>
              <a:gd name="connsiteX0" fmla="*/ 0 w 2463100"/>
              <a:gd name="connsiteY0" fmla="*/ 0 h 1231550"/>
              <a:gd name="connsiteX1" fmla="*/ 2463100 w 2463100"/>
              <a:gd name="connsiteY1" fmla="*/ 0 h 1231550"/>
              <a:gd name="connsiteX2" fmla="*/ 2463100 w 2463100"/>
              <a:gd name="connsiteY2" fmla="*/ 1231550 h 1231550"/>
              <a:gd name="connsiteX3" fmla="*/ 0 w 2463100"/>
              <a:gd name="connsiteY3" fmla="*/ 1231550 h 1231550"/>
              <a:gd name="connsiteX4" fmla="*/ 0 w 2463100"/>
              <a:gd name="connsiteY4" fmla="*/ 0 h 12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3100" h="1231550">
                <a:moveTo>
                  <a:pt x="0" y="0"/>
                </a:moveTo>
                <a:lnTo>
                  <a:pt x="2463100" y="0"/>
                </a:lnTo>
                <a:lnTo>
                  <a:pt x="2463100" y="1231550"/>
                </a:lnTo>
                <a:lnTo>
                  <a:pt x="0" y="123155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275" tIns="41275" rIns="41275" bIns="41275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th-TH" sz="6500" kern="1200" dirty="0"/>
          </a:p>
        </p:txBody>
      </p:sp>
      <p:sp>
        <p:nvSpPr>
          <p:cNvPr id="11" name="Freeform 10"/>
          <p:cNvSpPr/>
          <p:nvPr/>
        </p:nvSpPr>
        <p:spPr>
          <a:xfrm>
            <a:off x="360097" y="3687625"/>
            <a:ext cx="2463100" cy="1231550"/>
          </a:xfrm>
          <a:custGeom>
            <a:avLst/>
            <a:gdLst>
              <a:gd name="connsiteX0" fmla="*/ 0 w 2463100"/>
              <a:gd name="connsiteY0" fmla="*/ 0 h 1231550"/>
              <a:gd name="connsiteX1" fmla="*/ 2463100 w 2463100"/>
              <a:gd name="connsiteY1" fmla="*/ 0 h 1231550"/>
              <a:gd name="connsiteX2" fmla="*/ 2463100 w 2463100"/>
              <a:gd name="connsiteY2" fmla="*/ 1231550 h 1231550"/>
              <a:gd name="connsiteX3" fmla="*/ 0 w 2463100"/>
              <a:gd name="connsiteY3" fmla="*/ 1231550 h 1231550"/>
              <a:gd name="connsiteX4" fmla="*/ 0 w 2463100"/>
              <a:gd name="connsiteY4" fmla="*/ 0 h 12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3100" h="1231550">
                <a:moveTo>
                  <a:pt x="0" y="0"/>
                </a:moveTo>
                <a:lnTo>
                  <a:pt x="2463100" y="0"/>
                </a:lnTo>
                <a:lnTo>
                  <a:pt x="2463100" y="1231550"/>
                </a:lnTo>
                <a:lnTo>
                  <a:pt x="0" y="123155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275" tIns="41275" rIns="41275" bIns="41275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h-TH" dirty="0">
                <a:solidFill>
                  <a:schemeClr val="tx1"/>
                </a:solidFill>
                <a:latin typeface="Arial Black" pitchFamily="34" charset="0"/>
              </a:rPr>
              <a:t>ประเภทที่มีการรับฝากเงิน</a:t>
            </a:r>
            <a:endParaRPr lang="th-TH" kern="12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23197" y="2319518"/>
            <a:ext cx="35301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สถาบันการเงินที่ต้องรายงานข้อมูล</a:t>
            </a:r>
          </a:p>
        </p:txBody>
      </p:sp>
      <p:sp>
        <p:nvSpPr>
          <p:cNvPr id="15" name="Freeform 14"/>
          <p:cNvSpPr/>
          <p:nvPr/>
        </p:nvSpPr>
        <p:spPr>
          <a:xfrm>
            <a:off x="3340450" y="3687625"/>
            <a:ext cx="2463100" cy="1231550"/>
          </a:xfrm>
          <a:custGeom>
            <a:avLst/>
            <a:gdLst>
              <a:gd name="connsiteX0" fmla="*/ 0 w 2463100"/>
              <a:gd name="connsiteY0" fmla="*/ 0 h 1231550"/>
              <a:gd name="connsiteX1" fmla="*/ 2463100 w 2463100"/>
              <a:gd name="connsiteY1" fmla="*/ 0 h 1231550"/>
              <a:gd name="connsiteX2" fmla="*/ 2463100 w 2463100"/>
              <a:gd name="connsiteY2" fmla="*/ 1231550 h 1231550"/>
              <a:gd name="connsiteX3" fmla="*/ 0 w 2463100"/>
              <a:gd name="connsiteY3" fmla="*/ 1231550 h 1231550"/>
              <a:gd name="connsiteX4" fmla="*/ 0 w 2463100"/>
              <a:gd name="connsiteY4" fmla="*/ 0 h 12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3100" h="1231550">
                <a:moveTo>
                  <a:pt x="0" y="0"/>
                </a:moveTo>
                <a:lnTo>
                  <a:pt x="2463100" y="0"/>
                </a:lnTo>
                <a:lnTo>
                  <a:pt x="2463100" y="1231550"/>
                </a:lnTo>
                <a:lnTo>
                  <a:pt x="0" y="123155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275" tIns="41275" rIns="41275" bIns="41275" numCol="1" spcCol="1270" anchor="ctr" anchorCtr="0">
            <a:noAutofit/>
          </a:bodyPr>
          <a:lstStyle/>
          <a:p>
            <a:pPr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h-TH" dirty="0">
                <a:solidFill>
                  <a:schemeClr val="tx1"/>
                </a:solidFill>
                <a:latin typeface="Arial Black" pitchFamily="34" charset="0"/>
              </a:rPr>
              <a:t>ประเภทที่ทำธุรกิจเกี่ยวกับการลงทุน</a:t>
            </a:r>
          </a:p>
        </p:txBody>
      </p:sp>
      <p:sp>
        <p:nvSpPr>
          <p:cNvPr id="16" name="Freeform 15"/>
          <p:cNvSpPr/>
          <p:nvPr/>
        </p:nvSpPr>
        <p:spPr>
          <a:xfrm>
            <a:off x="6320801" y="3687625"/>
            <a:ext cx="2463100" cy="1231550"/>
          </a:xfrm>
          <a:custGeom>
            <a:avLst/>
            <a:gdLst>
              <a:gd name="connsiteX0" fmla="*/ 0 w 2463100"/>
              <a:gd name="connsiteY0" fmla="*/ 0 h 1231550"/>
              <a:gd name="connsiteX1" fmla="*/ 2463100 w 2463100"/>
              <a:gd name="connsiteY1" fmla="*/ 0 h 1231550"/>
              <a:gd name="connsiteX2" fmla="*/ 2463100 w 2463100"/>
              <a:gd name="connsiteY2" fmla="*/ 1231550 h 1231550"/>
              <a:gd name="connsiteX3" fmla="*/ 0 w 2463100"/>
              <a:gd name="connsiteY3" fmla="*/ 1231550 h 1231550"/>
              <a:gd name="connsiteX4" fmla="*/ 0 w 2463100"/>
              <a:gd name="connsiteY4" fmla="*/ 0 h 12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3100" h="1231550">
                <a:moveTo>
                  <a:pt x="0" y="0"/>
                </a:moveTo>
                <a:lnTo>
                  <a:pt x="2463100" y="0"/>
                </a:lnTo>
                <a:lnTo>
                  <a:pt x="2463100" y="1231550"/>
                </a:lnTo>
                <a:lnTo>
                  <a:pt x="0" y="123155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275" tIns="41275" rIns="41275" bIns="41275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h-TH" dirty="0">
                <a:solidFill>
                  <a:schemeClr val="tx1"/>
                </a:solidFill>
                <a:latin typeface="Arial Black" pitchFamily="34" charset="0"/>
              </a:rPr>
              <a:t>กลุ่มธุรกิจประกันภัยบางประเภท</a:t>
            </a:r>
            <a:endParaRPr lang="th-TH" kern="12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424578" y="692696"/>
            <a:ext cx="6327374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glow" dir="tl">
              <a:rot lat="0" lon="0" rev="5400000"/>
            </a:lightRig>
          </a:scene3d>
          <a:sp3d/>
        </p:spPr>
        <p:txBody>
          <a:bodyPr wrap="none" lIns="91440" tIns="45720" rIns="91440" bIns="45720">
            <a:spAutoFit/>
            <a:sp3d extrusionH="57150" contourW="12700">
              <a:bevelT w="25400" h="25400" prst="artDeco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>
                <a:ln w="11430"/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Reporting Financial Institutions</a:t>
            </a:r>
          </a:p>
        </p:txBody>
      </p:sp>
    </p:spTree>
    <p:extLst>
      <p:ext uri="{BB962C8B-B14F-4D97-AF65-F5344CB8AC3E}">
        <p14:creationId xmlns:p14="http://schemas.microsoft.com/office/powerpoint/2010/main" val="30258254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/>
          <p:cNvGrpSpPr/>
          <p:nvPr/>
        </p:nvGrpSpPr>
        <p:grpSpPr>
          <a:xfrm>
            <a:off x="56676" y="1484784"/>
            <a:ext cx="9030649" cy="3888432"/>
            <a:chOff x="56676" y="1785708"/>
            <a:chExt cx="9030649" cy="3286585"/>
          </a:xfrm>
        </p:grpSpPr>
        <p:sp>
          <p:nvSpPr>
            <p:cNvPr id="6" name="Freeform 5"/>
            <p:cNvSpPr/>
            <p:nvPr/>
          </p:nvSpPr>
          <p:spPr>
            <a:xfrm>
              <a:off x="6803713" y="3243846"/>
              <a:ext cx="1712709" cy="27169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85154"/>
                  </a:lnTo>
                  <a:lnTo>
                    <a:pt x="1712709" y="185154"/>
                  </a:lnTo>
                  <a:lnTo>
                    <a:pt x="1712709" y="271697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Freeform 6"/>
            <p:cNvSpPr/>
            <p:nvPr/>
          </p:nvSpPr>
          <p:spPr>
            <a:xfrm>
              <a:off x="6803713" y="3243846"/>
              <a:ext cx="570903" cy="27169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85154"/>
                  </a:lnTo>
                  <a:lnTo>
                    <a:pt x="570903" y="185154"/>
                  </a:lnTo>
                  <a:lnTo>
                    <a:pt x="570903" y="271697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Freeform 7"/>
            <p:cNvSpPr/>
            <p:nvPr/>
          </p:nvSpPr>
          <p:spPr>
            <a:xfrm>
              <a:off x="6232810" y="3243846"/>
              <a:ext cx="570903" cy="27169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570903" y="0"/>
                  </a:moveTo>
                  <a:lnTo>
                    <a:pt x="570903" y="185154"/>
                  </a:lnTo>
                  <a:lnTo>
                    <a:pt x="0" y="185154"/>
                  </a:lnTo>
                  <a:lnTo>
                    <a:pt x="0" y="271697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Freeform 8"/>
            <p:cNvSpPr/>
            <p:nvPr/>
          </p:nvSpPr>
          <p:spPr>
            <a:xfrm>
              <a:off x="5091003" y="3243846"/>
              <a:ext cx="1712709" cy="27169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712709" y="0"/>
                  </a:moveTo>
                  <a:lnTo>
                    <a:pt x="1712709" y="185154"/>
                  </a:lnTo>
                  <a:lnTo>
                    <a:pt x="0" y="185154"/>
                  </a:lnTo>
                  <a:lnTo>
                    <a:pt x="0" y="271697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4520100" y="2378928"/>
              <a:ext cx="2283612" cy="27169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85154"/>
                  </a:lnTo>
                  <a:lnTo>
                    <a:pt x="2283612" y="185154"/>
                  </a:lnTo>
                  <a:lnTo>
                    <a:pt x="2283612" y="271697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3949197" y="4108764"/>
              <a:ext cx="2854515" cy="27169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85154"/>
                  </a:lnTo>
                  <a:lnTo>
                    <a:pt x="2854515" y="185154"/>
                  </a:lnTo>
                  <a:lnTo>
                    <a:pt x="2854515" y="271697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3949197" y="4108764"/>
              <a:ext cx="1712709" cy="27169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85154"/>
                  </a:lnTo>
                  <a:lnTo>
                    <a:pt x="1712709" y="185154"/>
                  </a:lnTo>
                  <a:lnTo>
                    <a:pt x="1712709" y="271697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3949197" y="4108764"/>
              <a:ext cx="570903" cy="27169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85154"/>
                  </a:lnTo>
                  <a:lnTo>
                    <a:pt x="570903" y="185154"/>
                  </a:lnTo>
                  <a:lnTo>
                    <a:pt x="570903" y="271697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3378294" y="4108764"/>
              <a:ext cx="570903" cy="27169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570903" y="0"/>
                  </a:moveTo>
                  <a:lnTo>
                    <a:pt x="570903" y="185154"/>
                  </a:lnTo>
                  <a:lnTo>
                    <a:pt x="0" y="185154"/>
                  </a:lnTo>
                  <a:lnTo>
                    <a:pt x="0" y="271697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2236488" y="4108764"/>
              <a:ext cx="1712709" cy="27169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712709" y="0"/>
                  </a:moveTo>
                  <a:lnTo>
                    <a:pt x="1712709" y="185154"/>
                  </a:lnTo>
                  <a:lnTo>
                    <a:pt x="0" y="185154"/>
                  </a:lnTo>
                  <a:lnTo>
                    <a:pt x="0" y="271697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1094681" y="4108764"/>
              <a:ext cx="2854515" cy="27169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2854515" y="0"/>
                  </a:moveTo>
                  <a:lnTo>
                    <a:pt x="2854515" y="185154"/>
                  </a:lnTo>
                  <a:lnTo>
                    <a:pt x="0" y="185154"/>
                  </a:lnTo>
                  <a:lnTo>
                    <a:pt x="0" y="271697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Freeform 16"/>
            <p:cNvSpPr/>
            <p:nvPr/>
          </p:nvSpPr>
          <p:spPr>
            <a:xfrm>
              <a:off x="2236488" y="3243846"/>
              <a:ext cx="1712709" cy="27169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85154"/>
                  </a:lnTo>
                  <a:lnTo>
                    <a:pt x="1712709" y="185154"/>
                  </a:lnTo>
                  <a:lnTo>
                    <a:pt x="1712709" y="271697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2236488" y="3243846"/>
              <a:ext cx="570903" cy="27169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85154"/>
                  </a:lnTo>
                  <a:lnTo>
                    <a:pt x="570903" y="185154"/>
                  </a:lnTo>
                  <a:lnTo>
                    <a:pt x="570903" y="271697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Freeform 18"/>
            <p:cNvSpPr/>
            <p:nvPr/>
          </p:nvSpPr>
          <p:spPr>
            <a:xfrm>
              <a:off x="1665585" y="3243846"/>
              <a:ext cx="570903" cy="27169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570903" y="0"/>
                  </a:moveTo>
                  <a:lnTo>
                    <a:pt x="570903" y="185154"/>
                  </a:lnTo>
                  <a:lnTo>
                    <a:pt x="0" y="185154"/>
                  </a:lnTo>
                  <a:lnTo>
                    <a:pt x="0" y="271697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523778" y="3243846"/>
              <a:ext cx="1712709" cy="27169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712709" y="0"/>
                  </a:moveTo>
                  <a:lnTo>
                    <a:pt x="1712709" y="185154"/>
                  </a:lnTo>
                  <a:lnTo>
                    <a:pt x="0" y="185154"/>
                  </a:lnTo>
                  <a:lnTo>
                    <a:pt x="0" y="271697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2236488" y="2378928"/>
              <a:ext cx="2283612" cy="27169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2283612" y="0"/>
                  </a:moveTo>
                  <a:lnTo>
                    <a:pt x="2283612" y="185154"/>
                  </a:lnTo>
                  <a:lnTo>
                    <a:pt x="0" y="185154"/>
                  </a:lnTo>
                  <a:lnTo>
                    <a:pt x="0" y="271697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Rounded Rectangle 21"/>
            <p:cNvSpPr/>
            <p:nvPr/>
          </p:nvSpPr>
          <p:spPr>
            <a:xfrm>
              <a:off x="4052998" y="1785708"/>
              <a:ext cx="934205" cy="593220"/>
            </a:xfrm>
            <a:prstGeom prst="roundRect">
              <a:avLst>
                <a:gd name="adj" fmla="val 10000"/>
              </a:avLst>
            </a:pr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4156798" y="1884318"/>
              <a:ext cx="934205" cy="593220"/>
            </a:xfrm>
            <a:custGeom>
              <a:avLst/>
              <a:gdLst>
                <a:gd name="connsiteX0" fmla="*/ 0 w 934205"/>
                <a:gd name="connsiteY0" fmla="*/ 59322 h 593220"/>
                <a:gd name="connsiteX1" fmla="*/ 59322 w 934205"/>
                <a:gd name="connsiteY1" fmla="*/ 0 h 593220"/>
                <a:gd name="connsiteX2" fmla="*/ 874883 w 934205"/>
                <a:gd name="connsiteY2" fmla="*/ 0 h 593220"/>
                <a:gd name="connsiteX3" fmla="*/ 934205 w 934205"/>
                <a:gd name="connsiteY3" fmla="*/ 59322 h 593220"/>
                <a:gd name="connsiteX4" fmla="*/ 934205 w 934205"/>
                <a:gd name="connsiteY4" fmla="*/ 533898 h 593220"/>
                <a:gd name="connsiteX5" fmla="*/ 874883 w 934205"/>
                <a:gd name="connsiteY5" fmla="*/ 593220 h 593220"/>
                <a:gd name="connsiteX6" fmla="*/ 59322 w 934205"/>
                <a:gd name="connsiteY6" fmla="*/ 593220 h 593220"/>
                <a:gd name="connsiteX7" fmla="*/ 0 w 934205"/>
                <a:gd name="connsiteY7" fmla="*/ 533898 h 593220"/>
                <a:gd name="connsiteX8" fmla="*/ 0 w 934205"/>
                <a:gd name="connsiteY8" fmla="*/ 59322 h 59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4205" h="593220">
                  <a:moveTo>
                    <a:pt x="0" y="59322"/>
                  </a:moveTo>
                  <a:cubicBezTo>
                    <a:pt x="0" y="26559"/>
                    <a:pt x="26559" y="0"/>
                    <a:pt x="59322" y="0"/>
                  </a:cubicBezTo>
                  <a:lnTo>
                    <a:pt x="874883" y="0"/>
                  </a:lnTo>
                  <a:cubicBezTo>
                    <a:pt x="907646" y="0"/>
                    <a:pt x="934205" y="26559"/>
                    <a:pt x="934205" y="59322"/>
                  </a:cubicBezTo>
                  <a:lnTo>
                    <a:pt x="934205" y="533898"/>
                  </a:lnTo>
                  <a:cubicBezTo>
                    <a:pt x="934205" y="566661"/>
                    <a:pt x="907646" y="593220"/>
                    <a:pt x="874883" y="593220"/>
                  </a:cubicBezTo>
                  <a:lnTo>
                    <a:pt x="59322" y="593220"/>
                  </a:lnTo>
                  <a:cubicBezTo>
                    <a:pt x="26559" y="593220"/>
                    <a:pt x="0" y="566661"/>
                    <a:pt x="0" y="533898"/>
                  </a:cubicBezTo>
                  <a:lnTo>
                    <a:pt x="0" y="59322"/>
                  </a:lnTo>
                  <a:close/>
                </a:path>
              </a:pathLst>
            </a:cu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665" tIns="51665" rIns="51665" bIns="51665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1600" kern="1200" dirty="0"/>
                <a:t>สถาบันการเงินที่</a:t>
              </a:r>
              <a:r>
                <a:rPr lang="th-TH" sz="1600" b="1" u="sng" kern="1200" dirty="0"/>
                <a:t>ไม่ต้อง</a:t>
              </a:r>
              <a:r>
                <a:rPr lang="th-TH" sz="1600" kern="1200" dirty="0"/>
                <a:t>รายงาน</a:t>
              </a: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1769385" y="2650626"/>
              <a:ext cx="934205" cy="593220"/>
            </a:xfrm>
            <a:prstGeom prst="roundRect">
              <a:avLst>
                <a:gd name="adj" fmla="val 10000"/>
              </a:avLst>
            </a:pr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1873186" y="2749237"/>
              <a:ext cx="934205" cy="593220"/>
            </a:xfrm>
            <a:custGeom>
              <a:avLst/>
              <a:gdLst>
                <a:gd name="connsiteX0" fmla="*/ 0 w 934205"/>
                <a:gd name="connsiteY0" fmla="*/ 59322 h 593220"/>
                <a:gd name="connsiteX1" fmla="*/ 59322 w 934205"/>
                <a:gd name="connsiteY1" fmla="*/ 0 h 593220"/>
                <a:gd name="connsiteX2" fmla="*/ 874883 w 934205"/>
                <a:gd name="connsiteY2" fmla="*/ 0 h 593220"/>
                <a:gd name="connsiteX3" fmla="*/ 934205 w 934205"/>
                <a:gd name="connsiteY3" fmla="*/ 59322 h 593220"/>
                <a:gd name="connsiteX4" fmla="*/ 934205 w 934205"/>
                <a:gd name="connsiteY4" fmla="*/ 533898 h 593220"/>
                <a:gd name="connsiteX5" fmla="*/ 874883 w 934205"/>
                <a:gd name="connsiteY5" fmla="*/ 593220 h 593220"/>
                <a:gd name="connsiteX6" fmla="*/ 59322 w 934205"/>
                <a:gd name="connsiteY6" fmla="*/ 593220 h 593220"/>
                <a:gd name="connsiteX7" fmla="*/ 0 w 934205"/>
                <a:gd name="connsiteY7" fmla="*/ 533898 h 593220"/>
                <a:gd name="connsiteX8" fmla="*/ 0 w 934205"/>
                <a:gd name="connsiteY8" fmla="*/ 59322 h 59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4205" h="593220">
                  <a:moveTo>
                    <a:pt x="0" y="59322"/>
                  </a:moveTo>
                  <a:cubicBezTo>
                    <a:pt x="0" y="26559"/>
                    <a:pt x="26559" y="0"/>
                    <a:pt x="59322" y="0"/>
                  </a:cubicBezTo>
                  <a:lnTo>
                    <a:pt x="874883" y="0"/>
                  </a:lnTo>
                  <a:cubicBezTo>
                    <a:pt x="907646" y="0"/>
                    <a:pt x="934205" y="26559"/>
                    <a:pt x="934205" y="59322"/>
                  </a:cubicBezTo>
                  <a:lnTo>
                    <a:pt x="934205" y="533898"/>
                  </a:lnTo>
                  <a:cubicBezTo>
                    <a:pt x="934205" y="566661"/>
                    <a:pt x="907646" y="593220"/>
                    <a:pt x="874883" y="593220"/>
                  </a:cubicBezTo>
                  <a:lnTo>
                    <a:pt x="59322" y="593220"/>
                  </a:lnTo>
                  <a:cubicBezTo>
                    <a:pt x="26559" y="593220"/>
                    <a:pt x="0" y="566661"/>
                    <a:pt x="0" y="533898"/>
                  </a:cubicBezTo>
                  <a:lnTo>
                    <a:pt x="0" y="59322"/>
                  </a:lnTo>
                  <a:close/>
                </a:path>
              </a:pathLst>
            </a:cu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665" tIns="51665" rIns="51665" bIns="51665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1600" kern="1200" dirty="0"/>
                <a:t>สถาบันการเงินและกองทุนที่ได้รับยกเว้น</a:t>
              </a: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56676" y="3515544"/>
              <a:ext cx="934205" cy="593220"/>
            </a:xfrm>
            <a:prstGeom prst="roundRect">
              <a:avLst>
                <a:gd name="adj" fmla="val 10000"/>
              </a:avLst>
            </a:pr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Freeform 26"/>
            <p:cNvSpPr/>
            <p:nvPr/>
          </p:nvSpPr>
          <p:spPr>
            <a:xfrm>
              <a:off x="160476" y="3614155"/>
              <a:ext cx="934205" cy="593220"/>
            </a:xfrm>
            <a:custGeom>
              <a:avLst/>
              <a:gdLst>
                <a:gd name="connsiteX0" fmla="*/ 0 w 934205"/>
                <a:gd name="connsiteY0" fmla="*/ 59322 h 593220"/>
                <a:gd name="connsiteX1" fmla="*/ 59322 w 934205"/>
                <a:gd name="connsiteY1" fmla="*/ 0 h 593220"/>
                <a:gd name="connsiteX2" fmla="*/ 874883 w 934205"/>
                <a:gd name="connsiteY2" fmla="*/ 0 h 593220"/>
                <a:gd name="connsiteX3" fmla="*/ 934205 w 934205"/>
                <a:gd name="connsiteY3" fmla="*/ 59322 h 593220"/>
                <a:gd name="connsiteX4" fmla="*/ 934205 w 934205"/>
                <a:gd name="connsiteY4" fmla="*/ 533898 h 593220"/>
                <a:gd name="connsiteX5" fmla="*/ 874883 w 934205"/>
                <a:gd name="connsiteY5" fmla="*/ 593220 h 593220"/>
                <a:gd name="connsiteX6" fmla="*/ 59322 w 934205"/>
                <a:gd name="connsiteY6" fmla="*/ 593220 h 593220"/>
                <a:gd name="connsiteX7" fmla="*/ 0 w 934205"/>
                <a:gd name="connsiteY7" fmla="*/ 533898 h 593220"/>
                <a:gd name="connsiteX8" fmla="*/ 0 w 934205"/>
                <a:gd name="connsiteY8" fmla="*/ 59322 h 59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4205" h="593220">
                  <a:moveTo>
                    <a:pt x="0" y="59322"/>
                  </a:moveTo>
                  <a:cubicBezTo>
                    <a:pt x="0" y="26559"/>
                    <a:pt x="26559" y="0"/>
                    <a:pt x="59322" y="0"/>
                  </a:cubicBezTo>
                  <a:lnTo>
                    <a:pt x="874883" y="0"/>
                  </a:lnTo>
                  <a:cubicBezTo>
                    <a:pt x="907646" y="0"/>
                    <a:pt x="934205" y="26559"/>
                    <a:pt x="934205" y="59322"/>
                  </a:cubicBezTo>
                  <a:lnTo>
                    <a:pt x="934205" y="533898"/>
                  </a:lnTo>
                  <a:cubicBezTo>
                    <a:pt x="934205" y="566661"/>
                    <a:pt x="907646" y="593220"/>
                    <a:pt x="874883" y="593220"/>
                  </a:cubicBezTo>
                  <a:lnTo>
                    <a:pt x="59322" y="593220"/>
                  </a:lnTo>
                  <a:cubicBezTo>
                    <a:pt x="26559" y="593220"/>
                    <a:pt x="0" y="566661"/>
                    <a:pt x="0" y="533898"/>
                  </a:cubicBezTo>
                  <a:lnTo>
                    <a:pt x="0" y="59322"/>
                  </a:lnTo>
                  <a:close/>
                </a:path>
              </a:pathLst>
            </a:cu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9285" tIns="59285" rIns="59285" bIns="592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1200" kern="1200" dirty="0"/>
                <a:t>สถาบันการเงินที่เป็นหน่วยงานของรัฐเป็นเจ้าของ</a:t>
              </a: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1198482" y="3515544"/>
              <a:ext cx="934205" cy="593220"/>
            </a:xfrm>
            <a:prstGeom prst="roundRect">
              <a:avLst>
                <a:gd name="adj" fmla="val 10000"/>
              </a:avLst>
            </a:pr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Freeform 28"/>
            <p:cNvSpPr/>
            <p:nvPr/>
          </p:nvSpPr>
          <p:spPr>
            <a:xfrm>
              <a:off x="1302283" y="3614155"/>
              <a:ext cx="934205" cy="593220"/>
            </a:xfrm>
            <a:custGeom>
              <a:avLst/>
              <a:gdLst>
                <a:gd name="connsiteX0" fmla="*/ 0 w 934205"/>
                <a:gd name="connsiteY0" fmla="*/ 59322 h 593220"/>
                <a:gd name="connsiteX1" fmla="*/ 59322 w 934205"/>
                <a:gd name="connsiteY1" fmla="*/ 0 h 593220"/>
                <a:gd name="connsiteX2" fmla="*/ 874883 w 934205"/>
                <a:gd name="connsiteY2" fmla="*/ 0 h 593220"/>
                <a:gd name="connsiteX3" fmla="*/ 934205 w 934205"/>
                <a:gd name="connsiteY3" fmla="*/ 59322 h 593220"/>
                <a:gd name="connsiteX4" fmla="*/ 934205 w 934205"/>
                <a:gd name="connsiteY4" fmla="*/ 533898 h 593220"/>
                <a:gd name="connsiteX5" fmla="*/ 874883 w 934205"/>
                <a:gd name="connsiteY5" fmla="*/ 593220 h 593220"/>
                <a:gd name="connsiteX6" fmla="*/ 59322 w 934205"/>
                <a:gd name="connsiteY6" fmla="*/ 593220 h 593220"/>
                <a:gd name="connsiteX7" fmla="*/ 0 w 934205"/>
                <a:gd name="connsiteY7" fmla="*/ 533898 h 593220"/>
                <a:gd name="connsiteX8" fmla="*/ 0 w 934205"/>
                <a:gd name="connsiteY8" fmla="*/ 59322 h 59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4205" h="593220">
                  <a:moveTo>
                    <a:pt x="0" y="59322"/>
                  </a:moveTo>
                  <a:cubicBezTo>
                    <a:pt x="0" y="26559"/>
                    <a:pt x="26559" y="0"/>
                    <a:pt x="59322" y="0"/>
                  </a:cubicBezTo>
                  <a:lnTo>
                    <a:pt x="874883" y="0"/>
                  </a:lnTo>
                  <a:cubicBezTo>
                    <a:pt x="907646" y="0"/>
                    <a:pt x="934205" y="26559"/>
                    <a:pt x="934205" y="59322"/>
                  </a:cubicBezTo>
                  <a:lnTo>
                    <a:pt x="934205" y="533898"/>
                  </a:lnTo>
                  <a:cubicBezTo>
                    <a:pt x="934205" y="566661"/>
                    <a:pt x="907646" y="593220"/>
                    <a:pt x="874883" y="593220"/>
                  </a:cubicBezTo>
                  <a:lnTo>
                    <a:pt x="59322" y="593220"/>
                  </a:lnTo>
                  <a:cubicBezTo>
                    <a:pt x="26559" y="593220"/>
                    <a:pt x="0" y="566661"/>
                    <a:pt x="0" y="533898"/>
                  </a:cubicBezTo>
                  <a:lnTo>
                    <a:pt x="0" y="59322"/>
                  </a:lnTo>
                  <a:close/>
                </a:path>
              </a:pathLst>
            </a:cu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665" tIns="51665" rIns="51665" bIns="51665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1050" kern="1200" dirty="0"/>
                <a:t>สถาบันการเงินที่องค์กรระหว่างประเทศ หรือหน่วยงานที่องค์กรระหว่างประเทศเป็นเจ้าของทั้งหมด</a:t>
              </a:r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2340288" y="3515544"/>
              <a:ext cx="934205" cy="593220"/>
            </a:xfrm>
            <a:prstGeom prst="roundRect">
              <a:avLst>
                <a:gd name="adj" fmla="val 10000"/>
              </a:avLst>
            </a:pr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2444089" y="3614155"/>
              <a:ext cx="934205" cy="593220"/>
            </a:xfrm>
            <a:custGeom>
              <a:avLst/>
              <a:gdLst>
                <a:gd name="connsiteX0" fmla="*/ 0 w 934205"/>
                <a:gd name="connsiteY0" fmla="*/ 59322 h 593220"/>
                <a:gd name="connsiteX1" fmla="*/ 59322 w 934205"/>
                <a:gd name="connsiteY1" fmla="*/ 0 h 593220"/>
                <a:gd name="connsiteX2" fmla="*/ 874883 w 934205"/>
                <a:gd name="connsiteY2" fmla="*/ 0 h 593220"/>
                <a:gd name="connsiteX3" fmla="*/ 934205 w 934205"/>
                <a:gd name="connsiteY3" fmla="*/ 59322 h 593220"/>
                <a:gd name="connsiteX4" fmla="*/ 934205 w 934205"/>
                <a:gd name="connsiteY4" fmla="*/ 533898 h 593220"/>
                <a:gd name="connsiteX5" fmla="*/ 874883 w 934205"/>
                <a:gd name="connsiteY5" fmla="*/ 593220 h 593220"/>
                <a:gd name="connsiteX6" fmla="*/ 59322 w 934205"/>
                <a:gd name="connsiteY6" fmla="*/ 593220 h 593220"/>
                <a:gd name="connsiteX7" fmla="*/ 0 w 934205"/>
                <a:gd name="connsiteY7" fmla="*/ 533898 h 593220"/>
                <a:gd name="connsiteX8" fmla="*/ 0 w 934205"/>
                <a:gd name="connsiteY8" fmla="*/ 59322 h 59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4205" h="593220">
                  <a:moveTo>
                    <a:pt x="0" y="59322"/>
                  </a:moveTo>
                  <a:cubicBezTo>
                    <a:pt x="0" y="26559"/>
                    <a:pt x="26559" y="0"/>
                    <a:pt x="59322" y="0"/>
                  </a:cubicBezTo>
                  <a:lnTo>
                    <a:pt x="874883" y="0"/>
                  </a:lnTo>
                  <a:cubicBezTo>
                    <a:pt x="907646" y="0"/>
                    <a:pt x="934205" y="26559"/>
                    <a:pt x="934205" y="59322"/>
                  </a:cubicBezTo>
                  <a:lnTo>
                    <a:pt x="934205" y="533898"/>
                  </a:lnTo>
                  <a:cubicBezTo>
                    <a:pt x="934205" y="566661"/>
                    <a:pt x="907646" y="593220"/>
                    <a:pt x="874883" y="593220"/>
                  </a:cubicBezTo>
                  <a:lnTo>
                    <a:pt x="59322" y="593220"/>
                  </a:lnTo>
                  <a:cubicBezTo>
                    <a:pt x="26559" y="593220"/>
                    <a:pt x="0" y="566661"/>
                    <a:pt x="0" y="533898"/>
                  </a:cubicBezTo>
                  <a:lnTo>
                    <a:pt x="0" y="59322"/>
                  </a:lnTo>
                  <a:close/>
                </a:path>
              </a:pathLst>
            </a:cu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665" tIns="51665" rIns="51665" bIns="51665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1600" kern="1200" dirty="0"/>
                <a:t>ธนาคารกลาง</a:t>
              </a:r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3482095" y="3515544"/>
              <a:ext cx="934205" cy="593220"/>
            </a:xfrm>
            <a:prstGeom prst="roundRect">
              <a:avLst>
                <a:gd name="adj" fmla="val 10000"/>
              </a:avLst>
            </a:pr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3585895" y="3614155"/>
              <a:ext cx="934205" cy="593220"/>
            </a:xfrm>
            <a:custGeom>
              <a:avLst/>
              <a:gdLst>
                <a:gd name="connsiteX0" fmla="*/ 0 w 934205"/>
                <a:gd name="connsiteY0" fmla="*/ 59322 h 593220"/>
                <a:gd name="connsiteX1" fmla="*/ 59322 w 934205"/>
                <a:gd name="connsiteY1" fmla="*/ 0 h 593220"/>
                <a:gd name="connsiteX2" fmla="*/ 874883 w 934205"/>
                <a:gd name="connsiteY2" fmla="*/ 0 h 593220"/>
                <a:gd name="connsiteX3" fmla="*/ 934205 w 934205"/>
                <a:gd name="connsiteY3" fmla="*/ 59322 h 593220"/>
                <a:gd name="connsiteX4" fmla="*/ 934205 w 934205"/>
                <a:gd name="connsiteY4" fmla="*/ 533898 h 593220"/>
                <a:gd name="connsiteX5" fmla="*/ 874883 w 934205"/>
                <a:gd name="connsiteY5" fmla="*/ 593220 h 593220"/>
                <a:gd name="connsiteX6" fmla="*/ 59322 w 934205"/>
                <a:gd name="connsiteY6" fmla="*/ 593220 h 593220"/>
                <a:gd name="connsiteX7" fmla="*/ 0 w 934205"/>
                <a:gd name="connsiteY7" fmla="*/ 533898 h 593220"/>
                <a:gd name="connsiteX8" fmla="*/ 0 w 934205"/>
                <a:gd name="connsiteY8" fmla="*/ 59322 h 59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4205" h="593220">
                  <a:moveTo>
                    <a:pt x="0" y="59322"/>
                  </a:moveTo>
                  <a:cubicBezTo>
                    <a:pt x="0" y="26559"/>
                    <a:pt x="26559" y="0"/>
                    <a:pt x="59322" y="0"/>
                  </a:cubicBezTo>
                  <a:lnTo>
                    <a:pt x="874883" y="0"/>
                  </a:lnTo>
                  <a:cubicBezTo>
                    <a:pt x="907646" y="0"/>
                    <a:pt x="934205" y="26559"/>
                    <a:pt x="934205" y="59322"/>
                  </a:cubicBezTo>
                  <a:lnTo>
                    <a:pt x="934205" y="533898"/>
                  </a:lnTo>
                  <a:cubicBezTo>
                    <a:pt x="934205" y="566661"/>
                    <a:pt x="907646" y="593220"/>
                    <a:pt x="874883" y="593220"/>
                  </a:cubicBezTo>
                  <a:lnTo>
                    <a:pt x="59322" y="593220"/>
                  </a:lnTo>
                  <a:cubicBezTo>
                    <a:pt x="26559" y="593220"/>
                    <a:pt x="0" y="566661"/>
                    <a:pt x="0" y="533898"/>
                  </a:cubicBezTo>
                  <a:lnTo>
                    <a:pt x="0" y="59322"/>
                  </a:lnTo>
                  <a:close/>
                </a:path>
              </a:pathLst>
            </a:cu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665" tIns="51665" rIns="51665" bIns="51665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1600" kern="1200" dirty="0"/>
                <a:t>กองทุนที่ได้รับยกเว้น</a:t>
              </a: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627579" y="4380462"/>
              <a:ext cx="934205" cy="593220"/>
            </a:xfrm>
            <a:prstGeom prst="roundRect">
              <a:avLst>
                <a:gd name="adj" fmla="val 10000"/>
              </a:avLst>
            </a:pr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731379" y="4479073"/>
              <a:ext cx="934205" cy="593220"/>
            </a:xfrm>
            <a:custGeom>
              <a:avLst/>
              <a:gdLst>
                <a:gd name="connsiteX0" fmla="*/ 0 w 934205"/>
                <a:gd name="connsiteY0" fmla="*/ 59322 h 593220"/>
                <a:gd name="connsiteX1" fmla="*/ 59322 w 934205"/>
                <a:gd name="connsiteY1" fmla="*/ 0 h 593220"/>
                <a:gd name="connsiteX2" fmla="*/ 874883 w 934205"/>
                <a:gd name="connsiteY2" fmla="*/ 0 h 593220"/>
                <a:gd name="connsiteX3" fmla="*/ 934205 w 934205"/>
                <a:gd name="connsiteY3" fmla="*/ 59322 h 593220"/>
                <a:gd name="connsiteX4" fmla="*/ 934205 w 934205"/>
                <a:gd name="connsiteY4" fmla="*/ 533898 h 593220"/>
                <a:gd name="connsiteX5" fmla="*/ 874883 w 934205"/>
                <a:gd name="connsiteY5" fmla="*/ 593220 h 593220"/>
                <a:gd name="connsiteX6" fmla="*/ 59322 w 934205"/>
                <a:gd name="connsiteY6" fmla="*/ 593220 h 593220"/>
                <a:gd name="connsiteX7" fmla="*/ 0 w 934205"/>
                <a:gd name="connsiteY7" fmla="*/ 533898 h 593220"/>
                <a:gd name="connsiteX8" fmla="*/ 0 w 934205"/>
                <a:gd name="connsiteY8" fmla="*/ 59322 h 59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4205" h="593220">
                  <a:moveTo>
                    <a:pt x="0" y="59322"/>
                  </a:moveTo>
                  <a:cubicBezTo>
                    <a:pt x="0" y="26559"/>
                    <a:pt x="26559" y="0"/>
                    <a:pt x="59322" y="0"/>
                  </a:cubicBezTo>
                  <a:lnTo>
                    <a:pt x="874883" y="0"/>
                  </a:lnTo>
                  <a:cubicBezTo>
                    <a:pt x="907646" y="0"/>
                    <a:pt x="934205" y="26559"/>
                    <a:pt x="934205" y="59322"/>
                  </a:cubicBezTo>
                  <a:lnTo>
                    <a:pt x="934205" y="533898"/>
                  </a:lnTo>
                  <a:cubicBezTo>
                    <a:pt x="934205" y="566661"/>
                    <a:pt x="907646" y="593220"/>
                    <a:pt x="874883" y="593220"/>
                  </a:cubicBezTo>
                  <a:lnTo>
                    <a:pt x="59322" y="593220"/>
                  </a:lnTo>
                  <a:cubicBezTo>
                    <a:pt x="26559" y="593220"/>
                    <a:pt x="0" y="566661"/>
                    <a:pt x="0" y="533898"/>
                  </a:cubicBezTo>
                  <a:lnTo>
                    <a:pt x="0" y="59322"/>
                  </a:lnTo>
                  <a:close/>
                </a:path>
              </a:pathLst>
            </a:cu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665" tIns="51665" rIns="51665" bIns="51665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1600" kern="1200" dirty="0"/>
                <a:t>กองทุนเพื่อการเลี้ยงชีพ</a:t>
              </a:r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1769385" y="4380462"/>
              <a:ext cx="934205" cy="593220"/>
            </a:xfrm>
            <a:prstGeom prst="roundRect">
              <a:avLst>
                <a:gd name="adj" fmla="val 10000"/>
              </a:avLst>
            </a:pr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Freeform 36"/>
            <p:cNvSpPr/>
            <p:nvPr/>
          </p:nvSpPr>
          <p:spPr>
            <a:xfrm>
              <a:off x="1873186" y="4479073"/>
              <a:ext cx="934205" cy="593220"/>
            </a:xfrm>
            <a:custGeom>
              <a:avLst/>
              <a:gdLst>
                <a:gd name="connsiteX0" fmla="*/ 0 w 934205"/>
                <a:gd name="connsiteY0" fmla="*/ 59322 h 593220"/>
                <a:gd name="connsiteX1" fmla="*/ 59322 w 934205"/>
                <a:gd name="connsiteY1" fmla="*/ 0 h 593220"/>
                <a:gd name="connsiteX2" fmla="*/ 874883 w 934205"/>
                <a:gd name="connsiteY2" fmla="*/ 0 h 593220"/>
                <a:gd name="connsiteX3" fmla="*/ 934205 w 934205"/>
                <a:gd name="connsiteY3" fmla="*/ 59322 h 593220"/>
                <a:gd name="connsiteX4" fmla="*/ 934205 w 934205"/>
                <a:gd name="connsiteY4" fmla="*/ 533898 h 593220"/>
                <a:gd name="connsiteX5" fmla="*/ 874883 w 934205"/>
                <a:gd name="connsiteY5" fmla="*/ 593220 h 593220"/>
                <a:gd name="connsiteX6" fmla="*/ 59322 w 934205"/>
                <a:gd name="connsiteY6" fmla="*/ 593220 h 593220"/>
                <a:gd name="connsiteX7" fmla="*/ 0 w 934205"/>
                <a:gd name="connsiteY7" fmla="*/ 533898 h 593220"/>
                <a:gd name="connsiteX8" fmla="*/ 0 w 934205"/>
                <a:gd name="connsiteY8" fmla="*/ 59322 h 59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4205" h="593220">
                  <a:moveTo>
                    <a:pt x="0" y="59322"/>
                  </a:moveTo>
                  <a:cubicBezTo>
                    <a:pt x="0" y="26559"/>
                    <a:pt x="26559" y="0"/>
                    <a:pt x="59322" y="0"/>
                  </a:cubicBezTo>
                  <a:lnTo>
                    <a:pt x="874883" y="0"/>
                  </a:lnTo>
                  <a:cubicBezTo>
                    <a:pt x="907646" y="0"/>
                    <a:pt x="934205" y="26559"/>
                    <a:pt x="934205" y="59322"/>
                  </a:cubicBezTo>
                  <a:lnTo>
                    <a:pt x="934205" y="533898"/>
                  </a:lnTo>
                  <a:cubicBezTo>
                    <a:pt x="934205" y="566661"/>
                    <a:pt x="907646" y="593220"/>
                    <a:pt x="874883" y="593220"/>
                  </a:cubicBezTo>
                  <a:lnTo>
                    <a:pt x="59322" y="593220"/>
                  </a:lnTo>
                  <a:cubicBezTo>
                    <a:pt x="26559" y="593220"/>
                    <a:pt x="0" y="566661"/>
                    <a:pt x="0" y="533898"/>
                  </a:cubicBezTo>
                  <a:lnTo>
                    <a:pt x="0" y="59322"/>
                  </a:lnTo>
                  <a:close/>
                </a:path>
              </a:pathLst>
            </a:cu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665" tIns="51665" rIns="51665" bIns="51665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1600" kern="1200" dirty="0"/>
                <a:t>กองทุนเพื่อการเลี้ยงชีพวงกว้าง</a:t>
              </a:r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2911191" y="4380462"/>
              <a:ext cx="934205" cy="593220"/>
            </a:xfrm>
            <a:prstGeom prst="roundRect">
              <a:avLst>
                <a:gd name="adj" fmla="val 10000"/>
              </a:avLst>
            </a:pr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Freeform 38"/>
            <p:cNvSpPr/>
            <p:nvPr/>
          </p:nvSpPr>
          <p:spPr>
            <a:xfrm>
              <a:off x="3014992" y="4479073"/>
              <a:ext cx="934205" cy="593220"/>
            </a:xfrm>
            <a:custGeom>
              <a:avLst/>
              <a:gdLst>
                <a:gd name="connsiteX0" fmla="*/ 0 w 934205"/>
                <a:gd name="connsiteY0" fmla="*/ 59322 h 593220"/>
                <a:gd name="connsiteX1" fmla="*/ 59322 w 934205"/>
                <a:gd name="connsiteY1" fmla="*/ 0 h 593220"/>
                <a:gd name="connsiteX2" fmla="*/ 874883 w 934205"/>
                <a:gd name="connsiteY2" fmla="*/ 0 h 593220"/>
                <a:gd name="connsiteX3" fmla="*/ 934205 w 934205"/>
                <a:gd name="connsiteY3" fmla="*/ 59322 h 593220"/>
                <a:gd name="connsiteX4" fmla="*/ 934205 w 934205"/>
                <a:gd name="connsiteY4" fmla="*/ 533898 h 593220"/>
                <a:gd name="connsiteX5" fmla="*/ 874883 w 934205"/>
                <a:gd name="connsiteY5" fmla="*/ 593220 h 593220"/>
                <a:gd name="connsiteX6" fmla="*/ 59322 w 934205"/>
                <a:gd name="connsiteY6" fmla="*/ 593220 h 593220"/>
                <a:gd name="connsiteX7" fmla="*/ 0 w 934205"/>
                <a:gd name="connsiteY7" fmla="*/ 533898 h 593220"/>
                <a:gd name="connsiteX8" fmla="*/ 0 w 934205"/>
                <a:gd name="connsiteY8" fmla="*/ 59322 h 59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4205" h="593220">
                  <a:moveTo>
                    <a:pt x="0" y="59322"/>
                  </a:moveTo>
                  <a:cubicBezTo>
                    <a:pt x="0" y="26559"/>
                    <a:pt x="26559" y="0"/>
                    <a:pt x="59322" y="0"/>
                  </a:cubicBezTo>
                  <a:lnTo>
                    <a:pt x="874883" y="0"/>
                  </a:lnTo>
                  <a:cubicBezTo>
                    <a:pt x="907646" y="0"/>
                    <a:pt x="934205" y="26559"/>
                    <a:pt x="934205" y="59322"/>
                  </a:cubicBezTo>
                  <a:lnTo>
                    <a:pt x="934205" y="533898"/>
                  </a:lnTo>
                  <a:cubicBezTo>
                    <a:pt x="934205" y="566661"/>
                    <a:pt x="907646" y="593220"/>
                    <a:pt x="874883" y="593220"/>
                  </a:cubicBezTo>
                  <a:lnTo>
                    <a:pt x="59322" y="593220"/>
                  </a:lnTo>
                  <a:cubicBezTo>
                    <a:pt x="26559" y="593220"/>
                    <a:pt x="0" y="566661"/>
                    <a:pt x="0" y="533898"/>
                  </a:cubicBezTo>
                  <a:lnTo>
                    <a:pt x="0" y="59322"/>
                  </a:lnTo>
                  <a:close/>
                </a:path>
              </a:pathLst>
            </a:cu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665" tIns="51665" rIns="51665" bIns="51665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1600" kern="1200" dirty="0"/>
                <a:t>กองทุนเพื่อการเลี้ยงชีพวงแคบ</a:t>
              </a:r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4052998" y="4380462"/>
              <a:ext cx="934205" cy="593220"/>
            </a:xfrm>
            <a:prstGeom prst="roundRect">
              <a:avLst>
                <a:gd name="adj" fmla="val 10000"/>
              </a:avLst>
            </a:pr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1" name="Freeform 40"/>
            <p:cNvSpPr/>
            <p:nvPr/>
          </p:nvSpPr>
          <p:spPr>
            <a:xfrm>
              <a:off x="4156798" y="4479073"/>
              <a:ext cx="934205" cy="593220"/>
            </a:xfrm>
            <a:custGeom>
              <a:avLst/>
              <a:gdLst>
                <a:gd name="connsiteX0" fmla="*/ 0 w 934205"/>
                <a:gd name="connsiteY0" fmla="*/ 59322 h 593220"/>
                <a:gd name="connsiteX1" fmla="*/ 59322 w 934205"/>
                <a:gd name="connsiteY1" fmla="*/ 0 h 593220"/>
                <a:gd name="connsiteX2" fmla="*/ 874883 w 934205"/>
                <a:gd name="connsiteY2" fmla="*/ 0 h 593220"/>
                <a:gd name="connsiteX3" fmla="*/ 934205 w 934205"/>
                <a:gd name="connsiteY3" fmla="*/ 59322 h 593220"/>
                <a:gd name="connsiteX4" fmla="*/ 934205 w 934205"/>
                <a:gd name="connsiteY4" fmla="*/ 533898 h 593220"/>
                <a:gd name="connsiteX5" fmla="*/ 874883 w 934205"/>
                <a:gd name="connsiteY5" fmla="*/ 593220 h 593220"/>
                <a:gd name="connsiteX6" fmla="*/ 59322 w 934205"/>
                <a:gd name="connsiteY6" fmla="*/ 593220 h 593220"/>
                <a:gd name="connsiteX7" fmla="*/ 0 w 934205"/>
                <a:gd name="connsiteY7" fmla="*/ 533898 h 593220"/>
                <a:gd name="connsiteX8" fmla="*/ 0 w 934205"/>
                <a:gd name="connsiteY8" fmla="*/ 59322 h 59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4205" h="593220">
                  <a:moveTo>
                    <a:pt x="0" y="59322"/>
                  </a:moveTo>
                  <a:cubicBezTo>
                    <a:pt x="0" y="26559"/>
                    <a:pt x="26559" y="0"/>
                    <a:pt x="59322" y="0"/>
                  </a:cubicBezTo>
                  <a:lnTo>
                    <a:pt x="874883" y="0"/>
                  </a:lnTo>
                  <a:cubicBezTo>
                    <a:pt x="907646" y="0"/>
                    <a:pt x="934205" y="26559"/>
                    <a:pt x="934205" y="59322"/>
                  </a:cubicBezTo>
                  <a:lnTo>
                    <a:pt x="934205" y="533898"/>
                  </a:lnTo>
                  <a:cubicBezTo>
                    <a:pt x="934205" y="566661"/>
                    <a:pt x="907646" y="593220"/>
                    <a:pt x="874883" y="593220"/>
                  </a:cubicBezTo>
                  <a:lnTo>
                    <a:pt x="59322" y="593220"/>
                  </a:lnTo>
                  <a:cubicBezTo>
                    <a:pt x="26559" y="593220"/>
                    <a:pt x="0" y="566661"/>
                    <a:pt x="0" y="533898"/>
                  </a:cubicBezTo>
                  <a:lnTo>
                    <a:pt x="0" y="59322"/>
                  </a:lnTo>
                  <a:close/>
                </a:path>
              </a:pathLst>
            </a:cu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665" tIns="51665" rIns="51665" bIns="51665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1600" kern="1200" dirty="0"/>
                <a:t>กองทุนบำเหน็จบำนาญ</a:t>
              </a:r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5194804" y="4380462"/>
              <a:ext cx="934205" cy="593220"/>
            </a:xfrm>
            <a:prstGeom prst="roundRect">
              <a:avLst>
                <a:gd name="adj" fmla="val 10000"/>
              </a:avLst>
            </a:pr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Freeform 42"/>
            <p:cNvSpPr/>
            <p:nvPr/>
          </p:nvSpPr>
          <p:spPr>
            <a:xfrm>
              <a:off x="5298604" y="4479073"/>
              <a:ext cx="934205" cy="593220"/>
            </a:xfrm>
            <a:custGeom>
              <a:avLst/>
              <a:gdLst>
                <a:gd name="connsiteX0" fmla="*/ 0 w 934205"/>
                <a:gd name="connsiteY0" fmla="*/ 59322 h 593220"/>
                <a:gd name="connsiteX1" fmla="*/ 59322 w 934205"/>
                <a:gd name="connsiteY1" fmla="*/ 0 h 593220"/>
                <a:gd name="connsiteX2" fmla="*/ 874883 w 934205"/>
                <a:gd name="connsiteY2" fmla="*/ 0 h 593220"/>
                <a:gd name="connsiteX3" fmla="*/ 934205 w 934205"/>
                <a:gd name="connsiteY3" fmla="*/ 59322 h 593220"/>
                <a:gd name="connsiteX4" fmla="*/ 934205 w 934205"/>
                <a:gd name="connsiteY4" fmla="*/ 533898 h 593220"/>
                <a:gd name="connsiteX5" fmla="*/ 874883 w 934205"/>
                <a:gd name="connsiteY5" fmla="*/ 593220 h 593220"/>
                <a:gd name="connsiteX6" fmla="*/ 59322 w 934205"/>
                <a:gd name="connsiteY6" fmla="*/ 593220 h 593220"/>
                <a:gd name="connsiteX7" fmla="*/ 0 w 934205"/>
                <a:gd name="connsiteY7" fmla="*/ 533898 h 593220"/>
                <a:gd name="connsiteX8" fmla="*/ 0 w 934205"/>
                <a:gd name="connsiteY8" fmla="*/ 59322 h 59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4205" h="593220">
                  <a:moveTo>
                    <a:pt x="0" y="59322"/>
                  </a:moveTo>
                  <a:cubicBezTo>
                    <a:pt x="0" y="26559"/>
                    <a:pt x="26559" y="0"/>
                    <a:pt x="59322" y="0"/>
                  </a:cubicBezTo>
                  <a:lnTo>
                    <a:pt x="874883" y="0"/>
                  </a:lnTo>
                  <a:cubicBezTo>
                    <a:pt x="907646" y="0"/>
                    <a:pt x="934205" y="26559"/>
                    <a:pt x="934205" y="59322"/>
                  </a:cubicBezTo>
                  <a:lnTo>
                    <a:pt x="934205" y="533898"/>
                  </a:lnTo>
                  <a:cubicBezTo>
                    <a:pt x="934205" y="566661"/>
                    <a:pt x="907646" y="593220"/>
                    <a:pt x="874883" y="593220"/>
                  </a:cubicBezTo>
                  <a:lnTo>
                    <a:pt x="59322" y="593220"/>
                  </a:lnTo>
                  <a:cubicBezTo>
                    <a:pt x="26559" y="593220"/>
                    <a:pt x="0" y="566661"/>
                    <a:pt x="0" y="533898"/>
                  </a:cubicBezTo>
                  <a:lnTo>
                    <a:pt x="0" y="59322"/>
                  </a:lnTo>
                  <a:close/>
                </a:path>
              </a:pathLst>
            </a:cu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665" tIns="51665" rIns="51665" bIns="51665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1600" kern="1200" dirty="0"/>
                <a:t>กองทุนสำรองเลี้ยงชีพ </a:t>
              </a:r>
              <a:r>
                <a:rPr lang="en-US" sz="1600" kern="1200" dirty="0"/>
                <a:t>(PVD)</a:t>
              </a:r>
              <a:endParaRPr lang="th-TH" sz="1600" kern="1200" dirty="0"/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6336610" y="4380462"/>
              <a:ext cx="934205" cy="593220"/>
            </a:xfrm>
            <a:prstGeom prst="roundRect">
              <a:avLst>
                <a:gd name="adj" fmla="val 10000"/>
              </a:avLst>
            </a:pr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Freeform 44"/>
            <p:cNvSpPr/>
            <p:nvPr/>
          </p:nvSpPr>
          <p:spPr>
            <a:xfrm>
              <a:off x="6440411" y="4479073"/>
              <a:ext cx="934205" cy="593220"/>
            </a:xfrm>
            <a:custGeom>
              <a:avLst/>
              <a:gdLst>
                <a:gd name="connsiteX0" fmla="*/ 0 w 934205"/>
                <a:gd name="connsiteY0" fmla="*/ 59322 h 593220"/>
                <a:gd name="connsiteX1" fmla="*/ 59322 w 934205"/>
                <a:gd name="connsiteY1" fmla="*/ 0 h 593220"/>
                <a:gd name="connsiteX2" fmla="*/ 874883 w 934205"/>
                <a:gd name="connsiteY2" fmla="*/ 0 h 593220"/>
                <a:gd name="connsiteX3" fmla="*/ 934205 w 934205"/>
                <a:gd name="connsiteY3" fmla="*/ 59322 h 593220"/>
                <a:gd name="connsiteX4" fmla="*/ 934205 w 934205"/>
                <a:gd name="connsiteY4" fmla="*/ 533898 h 593220"/>
                <a:gd name="connsiteX5" fmla="*/ 874883 w 934205"/>
                <a:gd name="connsiteY5" fmla="*/ 593220 h 593220"/>
                <a:gd name="connsiteX6" fmla="*/ 59322 w 934205"/>
                <a:gd name="connsiteY6" fmla="*/ 593220 h 593220"/>
                <a:gd name="connsiteX7" fmla="*/ 0 w 934205"/>
                <a:gd name="connsiteY7" fmla="*/ 533898 h 593220"/>
                <a:gd name="connsiteX8" fmla="*/ 0 w 934205"/>
                <a:gd name="connsiteY8" fmla="*/ 59322 h 59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4205" h="593220">
                  <a:moveTo>
                    <a:pt x="0" y="59322"/>
                  </a:moveTo>
                  <a:cubicBezTo>
                    <a:pt x="0" y="26559"/>
                    <a:pt x="26559" y="0"/>
                    <a:pt x="59322" y="0"/>
                  </a:cubicBezTo>
                  <a:lnTo>
                    <a:pt x="874883" y="0"/>
                  </a:lnTo>
                  <a:cubicBezTo>
                    <a:pt x="907646" y="0"/>
                    <a:pt x="934205" y="26559"/>
                    <a:pt x="934205" y="59322"/>
                  </a:cubicBezTo>
                  <a:lnTo>
                    <a:pt x="934205" y="533898"/>
                  </a:lnTo>
                  <a:cubicBezTo>
                    <a:pt x="934205" y="566661"/>
                    <a:pt x="907646" y="593220"/>
                    <a:pt x="874883" y="593220"/>
                  </a:cubicBezTo>
                  <a:lnTo>
                    <a:pt x="59322" y="593220"/>
                  </a:lnTo>
                  <a:cubicBezTo>
                    <a:pt x="26559" y="593220"/>
                    <a:pt x="0" y="566661"/>
                    <a:pt x="0" y="533898"/>
                  </a:cubicBezTo>
                  <a:lnTo>
                    <a:pt x="0" y="59322"/>
                  </a:lnTo>
                  <a:close/>
                </a:path>
              </a:pathLst>
            </a:cu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665" tIns="51665" rIns="51665" bIns="51665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1600" kern="1200" dirty="0"/>
                <a:t>กองทุนการออมแห่งชาติ</a:t>
              </a:r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6336610" y="2650626"/>
              <a:ext cx="934205" cy="593220"/>
            </a:xfrm>
            <a:prstGeom prst="roundRect">
              <a:avLst>
                <a:gd name="adj" fmla="val 10000"/>
              </a:avLst>
            </a:pr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7" name="Freeform 46"/>
            <p:cNvSpPr/>
            <p:nvPr/>
          </p:nvSpPr>
          <p:spPr>
            <a:xfrm>
              <a:off x="6440411" y="2749237"/>
              <a:ext cx="934205" cy="593220"/>
            </a:xfrm>
            <a:custGeom>
              <a:avLst/>
              <a:gdLst>
                <a:gd name="connsiteX0" fmla="*/ 0 w 934205"/>
                <a:gd name="connsiteY0" fmla="*/ 59322 h 593220"/>
                <a:gd name="connsiteX1" fmla="*/ 59322 w 934205"/>
                <a:gd name="connsiteY1" fmla="*/ 0 h 593220"/>
                <a:gd name="connsiteX2" fmla="*/ 874883 w 934205"/>
                <a:gd name="connsiteY2" fmla="*/ 0 h 593220"/>
                <a:gd name="connsiteX3" fmla="*/ 934205 w 934205"/>
                <a:gd name="connsiteY3" fmla="*/ 59322 h 593220"/>
                <a:gd name="connsiteX4" fmla="*/ 934205 w 934205"/>
                <a:gd name="connsiteY4" fmla="*/ 533898 h 593220"/>
                <a:gd name="connsiteX5" fmla="*/ 874883 w 934205"/>
                <a:gd name="connsiteY5" fmla="*/ 593220 h 593220"/>
                <a:gd name="connsiteX6" fmla="*/ 59322 w 934205"/>
                <a:gd name="connsiteY6" fmla="*/ 593220 h 593220"/>
                <a:gd name="connsiteX7" fmla="*/ 0 w 934205"/>
                <a:gd name="connsiteY7" fmla="*/ 533898 h 593220"/>
                <a:gd name="connsiteX8" fmla="*/ 0 w 934205"/>
                <a:gd name="connsiteY8" fmla="*/ 59322 h 59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4205" h="593220">
                  <a:moveTo>
                    <a:pt x="0" y="59322"/>
                  </a:moveTo>
                  <a:cubicBezTo>
                    <a:pt x="0" y="26559"/>
                    <a:pt x="26559" y="0"/>
                    <a:pt x="59322" y="0"/>
                  </a:cubicBezTo>
                  <a:lnTo>
                    <a:pt x="874883" y="0"/>
                  </a:lnTo>
                  <a:cubicBezTo>
                    <a:pt x="907646" y="0"/>
                    <a:pt x="934205" y="26559"/>
                    <a:pt x="934205" y="59322"/>
                  </a:cubicBezTo>
                  <a:lnTo>
                    <a:pt x="934205" y="533898"/>
                  </a:lnTo>
                  <a:cubicBezTo>
                    <a:pt x="934205" y="566661"/>
                    <a:pt x="907646" y="593220"/>
                    <a:pt x="874883" y="593220"/>
                  </a:cubicBezTo>
                  <a:lnTo>
                    <a:pt x="59322" y="593220"/>
                  </a:lnTo>
                  <a:cubicBezTo>
                    <a:pt x="26559" y="593220"/>
                    <a:pt x="0" y="566661"/>
                    <a:pt x="0" y="533898"/>
                  </a:cubicBezTo>
                  <a:lnTo>
                    <a:pt x="0" y="59322"/>
                  </a:lnTo>
                  <a:close/>
                </a:path>
              </a:pathLst>
            </a:cu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665" tIns="51665" rIns="51665" bIns="51665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1400" kern="1200" dirty="0"/>
                <a:t>สถาบันการเงินที่ถือว่าปฏิบัติตาม </a:t>
              </a:r>
              <a:r>
                <a:rPr lang="en-US" sz="1400" kern="1200" dirty="0"/>
                <a:t>FATCA </a:t>
              </a:r>
              <a:r>
                <a:rPr lang="th-TH" sz="1400" kern="1200" dirty="0"/>
                <a:t>แล้ว</a:t>
              </a:r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4623901" y="3515544"/>
              <a:ext cx="934205" cy="593220"/>
            </a:xfrm>
            <a:prstGeom prst="roundRect">
              <a:avLst>
                <a:gd name="adj" fmla="val 10000"/>
              </a:avLst>
            </a:pr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Freeform 48"/>
            <p:cNvSpPr/>
            <p:nvPr/>
          </p:nvSpPr>
          <p:spPr>
            <a:xfrm>
              <a:off x="4727701" y="3614155"/>
              <a:ext cx="934205" cy="593220"/>
            </a:xfrm>
            <a:custGeom>
              <a:avLst/>
              <a:gdLst>
                <a:gd name="connsiteX0" fmla="*/ 0 w 934205"/>
                <a:gd name="connsiteY0" fmla="*/ 59322 h 593220"/>
                <a:gd name="connsiteX1" fmla="*/ 59322 w 934205"/>
                <a:gd name="connsiteY1" fmla="*/ 0 h 593220"/>
                <a:gd name="connsiteX2" fmla="*/ 874883 w 934205"/>
                <a:gd name="connsiteY2" fmla="*/ 0 h 593220"/>
                <a:gd name="connsiteX3" fmla="*/ 934205 w 934205"/>
                <a:gd name="connsiteY3" fmla="*/ 59322 h 593220"/>
                <a:gd name="connsiteX4" fmla="*/ 934205 w 934205"/>
                <a:gd name="connsiteY4" fmla="*/ 533898 h 593220"/>
                <a:gd name="connsiteX5" fmla="*/ 874883 w 934205"/>
                <a:gd name="connsiteY5" fmla="*/ 593220 h 593220"/>
                <a:gd name="connsiteX6" fmla="*/ 59322 w 934205"/>
                <a:gd name="connsiteY6" fmla="*/ 593220 h 593220"/>
                <a:gd name="connsiteX7" fmla="*/ 0 w 934205"/>
                <a:gd name="connsiteY7" fmla="*/ 533898 h 593220"/>
                <a:gd name="connsiteX8" fmla="*/ 0 w 934205"/>
                <a:gd name="connsiteY8" fmla="*/ 59322 h 59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4205" h="593220">
                  <a:moveTo>
                    <a:pt x="0" y="59322"/>
                  </a:moveTo>
                  <a:cubicBezTo>
                    <a:pt x="0" y="26559"/>
                    <a:pt x="26559" y="0"/>
                    <a:pt x="59322" y="0"/>
                  </a:cubicBezTo>
                  <a:lnTo>
                    <a:pt x="874883" y="0"/>
                  </a:lnTo>
                  <a:cubicBezTo>
                    <a:pt x="907646" y="0"/>
                    <a:pt x="934205" y="26559"/>
                    <a:pt x="934205" y="59322"/>
                  </a:cubicBezTo>
                  <a:lnTo>
                    <a:pt x="934205" y="533898"/>
                  </a:lnTo>
                  <a:cubicBezTo>
                    <a:pt x="934205" y="566661"/>
                    <a:pt x="907646" y="593220"/>
                    <a:pt x="874883" y="593220"/>
                  </a:cubicBezTo>
                  <a:lnTo>
                    <a:pt x="59322" y="593220"/>
                  </a:lnTo>
                  <a:cubicBezTo>
                    <a:pt x="26559" y="593220"/>
                    <a:pt x="0" y="566661"/>
                    <a:pt x="0" y="533898"/>
                  </a:cubicBezTo>
                  <a:lnTo>
                    <a:pt x="0" y="59322"/>
                  </a:lnTo>
                  <a:close/>
                </a:path>
              </a:pathLst>
            </a:cu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665" tIns="51665" rIns="51665" bIns="51665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1600" kern="1200" dirty="0"/>
                <a:t>สถาบันการเงินขนาดเล็ก</a:t>
              </a: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5765707" y="3515544"/>
              <a:ext cx="934205" cy="593220"/>
            </a:xfrm>
            <a:prstGeom prst="roundRect">
              <a:avLst>
                <a:gd name="adj" fmla="val 10000"/>
              </a:avLst>
            </a:pr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1" name="Freeform 50"/>
            <p:cNvSpPr/>
            <p:nvPr/>
          </p:nvSpPr>
          <p:spPr>
            <a:xfrm>
              <a:off x="5869508" y="3614155"/>
              <a:ext cx="934205" cy="593220"/>
            </a:xfrm>
            <a:custGeom>
              <a:avLst/>
              <a:gdLst>
                <a:gd name="connsiteX0" fmla="*/ 0 w 934205"/>
                <a:gd name="connsiteY0" fmla="*/ 59322 h 593220"/>
                <a:gd name="connsiteX1" fmla="*/ 59322 w 934205"/>
                <a:gd name="connsiteY1" fmla="*/ 0 h 593220"/>
                <a:gd name="connsiteX2" fmla="*/ 874883 w 934205"/>
                <a:gd name="connsiteY2" fmla="*/ 0 h 593220"/>
                <a:gd name="connsiteX3" fmla="*/ 934205 w 934205"/>
                <a:gd name="connsiteY3" fmla="*/ 59322 h 593220"/>
                <a:gd name="connsiteX4" fmla="*/ 934205 w 934205"/>
                <a:gd name="connsiteY4" fmla="*/ 533898 h 593220"/>
                <a:gd name="connsiteX5" fmla="*/ 874883 w 934205"/>
                <a:gd name="connsiteY5" fmla="*/ 593220 h 593220"/>
                <a:gd name="connsiteX6" fmla="*/ 59322 w 934205"/>
                <a:gd name="connsiteY6" fmla="*/ 593220 h 593220"/>
                <a:gd name="connsiteX7" fmla="*/ 0 w 934205"/>
                <a:gd name="connsiteY7" fmla="*/ 533898 h 593220"/>
                <a:gd name="connsiteX8" fmla="*/ 0 w 934205"/>
                <a:gd name="connsiteY8" fmla="*/ 59322 h 59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4205" h="593220">
                  <a:moveTo>
                    <a:pt x="0" y="59322"/>
                  </a:moveTo>
                  <a:cubicBezTo>
                    <a:pt x="0" y="26559"/>
                    <a:pt x="26559" y="0"/>
                    <a:pt x="59322" y="0"/>
                  </a:cubicBezTo>
                  <a:lnTo>
                    <a:pt x="874883" y="0"/>
                  </a:lnTo>
                  <a:cubicBezTo>
                    <a:pt x="907646" y="0"/>
                    <a:pt x="934205" y="26559"/>
                    <a:pt x="934205" y="59322"/>
                  </a:cubicBezTo>
                  <a:lnTo>
                    <a:pt x="934205" y="533898"/>
                  </a:lnTo>
                  <a:cubicBezTo>
                    <a:pt x="934205" y="566661"/>
                    <a:pt x="907646" y="593220"/>
                    <a:pt x="874883" y="593220"/>
                  </a:cubicBezTo>
                  <a:lnTo>
                    <a:pt x="59322" y="593220"/>
                  </a:lnTo>
                  <a:cubicBezTo>
                    <a:pt x="26559" y="593220"/>
                    <a:pt x="0" y="566661"/>
                    <a:pt x="0" y="533898"/>
                  </a:cubicBezTo>
                  <a:lnTo>
                    <a:pt x="0" y="59322"/>
                  </a:lnTo>
                  <a:close/>
                </a:path>
              </a:pathLst>
            </a:cu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665" tIns="51665" rIns="51665" bIns="51665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1600" kern="1200" dirty="0"/>
                <a:t>สถาบันการเงินท้องถิ่น</a:t>
              </a:r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6907513" y="3515544"/>
              <a:ext cx="934205" cy="593220"/>
            </a:xfrm>
            <a:prstGeom prst="roundRect">
              <a:avLst>
                <a:gd name="adj" fmla="val 10000"/>
              </a:avLst>
            </a:pr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3" name="Freeform 52"/>
            <p:cNvSpPr/>
            <p:nvPr/>
          </p:nvSpPr>
          <p:spPr>
            <a:xfrm>
              <a:off x="7011314" y="3614155"/>
              <a:ext cx="934205" cy="593220"/>
            </a:xfrm>
            <a:custGeom>
              <a:avLst/>
              <a:gdLst>
                <a:gd name="connsiteX0" fmla="*/ 0 w 934205"/>
                <a:gd name="connsiteY0" fmla="*/ 59322 h 593220"/>
                <a:gd name="connsiteX1" fmla="*/ 59322 w 934205"/>
                <a:gd name="connsiteY1" fmla="*/ 0 h 593220"/>
                <a:gd name="connsiteX2" fmla="*/ 874883 w 934205"/>
                <a:gd name="connsiteY2" fmla="*/ 0 h 593220"/>
                <a:gd name="connsiteX3" fmla="*/ 934205 w 934205"/>
                <a:gd name="connsiteY3" fmla="*/ 59322 h 593220"/>
                <a:gd name="connsiteX4" fmla="*/ 934205 w 934205"/>
                <a:gd name="connsiteY4" fmla="*/ 533898 h 593220"/>
                <a:gd name="connsiteX5" fmla="*/ 874883 w 934205"/>
                <a:gd name="connsiteY5" fmla="*/ 593220 h 593220"/>
                <a:gd name="connsiteX6" fmla="*/ 59322 w 934205"/>
                <a:gd name="connsiteY6" fmla="*/ 593220 h 593220"/>
                <a:gd name="connsiteX7" fmla="*/ 0 w 934205"/>
                <a:gd name="connsiteY7" fmla="*/ 533898 h 593220"/>
                <a:gd name="connsiteX8" fmla="*/ 0 w 934205"/>
                <a:gd name="connsiteY8" fmla="*/ 59322 h 59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4205" h="593220">
                  <a:moveTo>
                    <a:pt x="0" y="59322"/>
                  </a:moveTo>
                  <a:cubicBezTo>
                    <a:pt x="0" y="26559"/>
                    <a:pt x="26559" y="0"/>
                    <a:pt x="59322" y="0"/>
                  </a:cubicBezTo>
                  <a:lnTo>
                    <a:pt x="874883" y="0"/>
                  </a:lnTo>
                  <a:cubicBezTo>
                    <a:pt x="907646" y="0"/>
                    <a:pt x="934205" y="26559"/>
                    <a:pt x="934205" y="59322"/>
                  </a:cubicBezTo>
                  <a:lnTo>
                    <a:pt x="934205" y="533898"/>
                  </a:lnTo>
                  <a:cubicBezTo>
                    <a:pt x="934205" y="566661"/>
                    <a:pt x="907646" y="593220"/>
                    <a:pt x="874883" y="593220"/>
                  </a:cubicBezTo>
                  <a:lnTo>
                    <a:pt x="59322" y="593220"/>
                  </a:lnTo>
                  <a:cubicBezTo>
                    <a:pt x="26559" y="593220"/>
                    <a:pt x="0" y="566661"/>
                    <a:pt x="0" y="533898"/>
                  </a:cubicBezTo>
                  <a:lnTo>
                    <a:pt x="0" y="59322"/>
                  </a:lnTo>
                  <a:close/>
                </a:path>
              </a:pathLst>
            </a:cu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665" tIns="51665" rIns="51665" bIns="51665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1600" kern="1200" dirty="0"/>
                <a:t>สถาบันการเงินที่มีเฉพาะบัญชีมูลค่าต่ำ</a:t>
              </a:r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8049320" y="3515544"/>
              <a:ext cx="934205" cy="593220"/>
            </a:xfrm>
            <a:prstGeom prst="roundRect">
              <a:avLst>
                <a:gd name="adj" fmla="val 10000"/>
              </a:avLst>
            </a:pr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Freeform 54"/>
            <p:cNvSpPr/>
            <p:nvPr/>
          </p:nvSpPr>
          <p:spPr>
            <a:xfrm>
              <a:off x="8153120" y="3614155"/>
              <a:ext cx="934205" cy="593220"/>
            </a:xfrm>
            <a:custGeom>
              <a:avLst/>
              <a:gdLst>
                <a:gd name="connsiteX0" fmla="*/ 0 w 934205"/>
                <a:gd name="connsiteY0" fmla="*/ 59322 h 593220"/>
                <a:gd name="connsiteX1" fmla="*/ 59322 w 934205"/>
                <a:gd name="connsiteY1" fmla="*/ 0 h 593220"/>
                <a:gd name="connsiteX2" fmla="*/ 874883 w 934205"/>
                <a:gd name="connsiteY2" fmla="*/ 0 h 593220"/>
                <a:gd name="connsiteX3" fmla="*/ 934205 w 934205"/>
                <a:gd name="connsiteY3" fmla="*/ 59322 h 593220"/>
                <a:gd name="connsiteX4" fmla="*/ 934205 w 934205"/>
                <a:gd name="connsiteY4" fmla="*/ 533898 h 593220"/>
                <a:gd name="connsiteX5" fmla="*/ 874883 w 934205"/>
                <a:gd name="connsiteY5" fmla="*/ 593220 h 593220"/>
                <a:gd name="connsiteX6" fmla="*/ 59322 w 934205"/>
                <a:gd name="connsiteY6" fmla="*/ 593220 h 593220"/>
                <a:gd name="connsiteX7" fmla="*/ 0 w 934205"/>
                <a:gd name="connsiteY7" fmla="*/ 533898 h 593220"/>
                <a:gd name="connsiteX8" fmla="*/ 0 w 934205"/>
                <a:gd name="connsiteY8" fmla="*/ 59322 h 59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4205" h="593220">
                  <a:moveTo>
                    <a:pt x="0" y="59322"/>
                  </a:moveTo>
                  <a:cubicBezTo>
                    <a:pt x="0" y="26559"/>
                    <a:pt x="26559" y="0"/>
                    <a:pt x="59322" y="0"/>
                  </a:cubicBezTo>
                  <a:lnTo>
                    <a:pt x="874883" y="0"/>
                  </a:lnTo>
                  <a:cubicBezTo>
                    <a:pt x="907646" y="0"/>
                    <a:pt x="934205" y="26559"/>
                    <a:pt x="934205" y="59322"/>
                  </a:cubicBezTo>
                  <a:lnTo>
                    <a:pt x="934205" y="533898"/>
                  </a:lnTo>
                  <a:cubicBezTo>
                    <a:pt x="934205" y="566661"/>
                    <a:pt x="907646" y="593220"/>
                    <a:pt x="874883" y="593220"/>
                  </a:cubicBezTo>
                  <a:lnTo>
                    <a:pt x="59322" y="593220"/>
                  </a:lnTo>
                  <a:cubicBezTo>
                    <a:pt x="26559" y="593220"/>
                    <a:pt x="0" y="566661"/>
                    <a:pt x="0" y="533898"/>
                  </a:cubicBezTo>
                  <a:lnTo>
                    <a:pt x="0" y="59322"/>
                  </a:lnTo>
                  <a:close/>
                </a:path>
              </a:pathLst>
            </a:cu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665" tIns="51665" rIns="51665" bIns="51665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1600" kern="1200" dirty="0"/>
                <a:t>บริษัทผู้ออกบัตรเครดิต</a:t>
              </a:r>
            </a:p>
          </p:txBody>
        </p:sp>
      </p:grpSp>
      <p:sp>
        <p:nvSpPr>
          <p:cNvPr id="57" name="Rectangle 56"/>
          <p:cNvSpPr/>
          <p:nvPr/>
        </p:nvSpPr>
        <p:spPr>
          <a:xfrm>
            <a:off x="1175393" y="558464"/>
            <a:ext cx="7260321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glow" dir="tl">
              <a:rot lat="0" lon="0" rev="5400000"/>
            </a:lightRig>
          </a:scene3d>
          <a:sp3d/>
        </p:spPr>
        <p:txBody>
          <a:bodyPr wrap="none" lIns="91440" tIns="45720" rIns="91440" bIns="45720">
            <a:spAutoFit/>
            <a:sp3d extrusionH="57150" contourW="12700">
              <a:bevelT w="25400" h="25400" prst="artDeco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>
                <a:ln w="11430"/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Non-Reporting Financial Institutions</a:t>
            </a:r>
          </a:p>
        </p:txBody>
      </p:sp>
    </p:spTree>
    <p:extLst>
      <p:ext uri="{BB962C8B-B14F-4D97-AF65-F5344CB8AC3E}">
        <p14:creationId xmlns:p14="http://schemas.microsoft.com/office/powerpoint/2010/main" val="901147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h-TH" b="1" dirty="0">
                <a:latin typeface="Angsana New" pitchFamily="18" charset="-34"/>
                <a:cs typeface="Angsana New" pitchFamily="18" charset="-34"/>
              </a:rPr>
              <a:t>สถาบันการเงินที่ไม่ต้องรายงานข้อมูล</a:t>
            </a:r>
            <a:br>
              <a:rPr lang="th-TH" b="1" dirty="0">
                <a:latin typeface="Angsana New" pitchFamily="18" charset="-34"/>
                <a:cs typeface="Angsana New" pitchFamily="18" charset="-34"/>
              </a:rPr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700808"/>
            <a:ext cx="8229600" cy="460851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th-TH" b="1" dirty="0">
                <a:latin typeface="Angsana New" pitchFamily="18" charset="-34"/>
                <a:cs typeface="Angsana New" pitchFamily="18" charset="-34"/>
              </a:rPr>
              <a:t>สถาบันการเงินที่ไม่ต้องรายงาน ได้แก่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b="1" dirty="0">
                <a:latin typeface="Angsana New" pitchFamily="18" charset="-34"/>
                <a:cs typeface="Angsana New" pitchFamily="18" charset="-34"/>
              </a:rPr>
              <a:t>	1. สถาบันการเงินและกองทุนที่ได้รับยกเว้น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b="1" dirty="0">
                <a:latin typeface="Angsana New" pitchFamily="18" charset="-34"/>
                <a:cs typeface="Angsana New" pitchFamily="18" charset="-34"/>
              </a:rPr>
              <a:t>                 (</a:t>
            </a:r>
            <a:r>
              <a:rPr lang="en-US" b="1" dirty="0">
                <a:latin typeface="Angsana New" pitchFamily="18" charset="-34"/>
                <a:cs typeface="Angsana New" pitchFamily="18" charset="-34"/>
              </a:rPr>
              <a:t>Exempt Beneficial Owner</a:t>
            </a:r>
            <a:r>
              <a:rPr lang="th-TH" b="1" dirty="0">
                <a:latin typeface="Angsana New" pitchFamily="18" charset="-34"/>
                <a:cs typeface="Angsana New" pitchFamily="18" charset="-34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b="1" dirty="0">
                <a:latin typeface="Angsana New" pitchFamily="18" charset="-34"/>
                <a:cs typeface="Angsana New" pitchFamily="18" charset="-34"/>
              </a:rPr>
              <a:t>	     1.1 สถาบันการเงินได้รับยกเว้น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b="1" dirty="0">
                <a:latin typeface="Angsana New" pitchFamily="18" charset="-34"/>
                <a:cs typeface="Angsana New" pitchFamily="18" charset="-34"/>
              </a:rPr>
              <a:t>		- สถาบันการเงินที่หน่วยงานของรัฐเป็นเจ้าของ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b="1" dirty="0">
                <a:latin typeface="Angsana New" pitchFamily="18" charset="-34"/>
                <a:cs typeface="Angsana New" pitchFamily="18" charset="-34"/>
              </a:rPr>
              <a:t>		- สถาบันการเงินที่องค์กรระหว่างประเทศ หรือหน่วยงานที่องค์กรระหว่างประเทศเป็นเจ้าของทั้งหมด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b="1" dirty="0">
                <a:latin typeface="Angsana New" pitchFamily="18" charset="-34"/>
                <a:cs typeface="Angsana New" pitchFamily="18" charset="-34"/>
              </a:rPr>
              <a:t>		- ธนาคารกลาง (ธนาคารแห่งประเทศไทย)</a:t>
            </a:r>
          </a:p>
          <a:p>
            <a:pPr marL="0" indent="0">
              <a:buNone/>
            </a:pPr>
            <a:r>
              <a:rPr lang="th-TH" b="1" dirty="0">
                <a:latin typeface="Angsana New" pitchFamily="18" charset="-34"/>
                <a:cs typeface="Angsana New" pitchFamily="18" charset="-34"/>
              </a:rPr>
              <a:t>	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40394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89654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th-TH" b="1" dirty="0">
                <a:latin typeface="Angsana New" pitchFamily="18" charset="-34"/>
                <a:cs typeface="Angsana New" pitchFamily="18" charset="-34"/>
              </a:rPr>
              <a:t>	     1.2 กองทุนที่ได้รับยกเว้น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b="1" dirty="0">
                <a:latin typeface="Angsana New" pitchFamily="18" charset="-34"/>
                <a:cs typeface="Angsana New" pitchFamily="18" charset="-34"/>
              </a:rPr>
              <a:t>		- กองทุนเพื่อการเลี้ยงชีพ (ได้รับสิทธิประโยชน์ทางภาษีตามสนธิสัญญา)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b="1" dirty="0">
                <a:latin typeface="Angsana New" pitchFamily="18" charset="-34"/>
                <a:cs typeface="Angsana New" pitchFamily="18" charset="-34"/>
              </a:rPr>
              <a:t>		- กองทุนเพื่อการเลี้ยงชีพวงกว้าง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b="1" dirty="0">
                <a:latin typeface="Angsana New" pitchFamily="18" charset="-34"/>
                <a:cs typeface="Angsana New" pitchFamily="18" charset="-34"/>
              </a:rPr>
              <a:t>		- กองทุนเพื่อการเลี้ยงชีพวงแคบ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b="1" dirty="0">
                <a:latin typeface="Angsana New" pitchFamily="18" charset="-34"/>
                <a:cs typeface="Angsana New" pitchFamily="18" charset="-34"/>
              </a:rPr>
              <a:t>		- กองทุนบำเหน็จบำนาญ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b="1" dirty="0">
                <a:latin typeface="Angsana New" pitchFamily="18" charset="-34"/>
                <a:cs typeface="Angsana New" pitchFamily="18" charset="-34"/>
              </a:rPr>
              <a:t>		- กองทุนสำรองเลี้ยงชีพ (</a:t>
            </a:r>
            <a:r>
              <a:rPr lang="en-US" b="1" dirty="0">
                <a:latin typeface="Angsana New" pitchFamily="18" charset="-34"/>
                <a:cs typeface="Angsana New" pitchFamily="18" charset="-34"/>
              </a:rPr>
              <a:t>PVD</a:t>
            </a:r>
            <a:r>
              <a:rPr lang="th-TH" b="1" dirty="0">
                <a:latin typeface="Angsana New" pitchFamily="18" charset="-34"/>
                <a:cs typeface="Angsana New" pitchFamily="18" charset="-34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b="1" dirty="0">
                <a:latin typeface="Angsana New" pitchFamily="18" charset="-34"/>
                <a:cs typeface="Angsana New" pitchFamily="18" charset="-34"/>
              </a:rPr>
              <a:t>		- กองทุนการออมแห่งชาติ</a:t>
            </a:r>
          </a:p>
          <a:p>
            <a:pPr marL="0" indent="0">
              <a:buNone/>
            </a:pP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697044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>
                <a:latin typeface="Angsana New" pitchFamily="18" charset="-34"/>
                <a:cs typeface="Angsana New" pitchFamily="18" charset="-34"/>
              </a:rPr>
              <a:t>สถาบันการเงินที่ไม่ต้องรายงานข้อมูล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396044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th-TH" b="1" dirty="0">
                <a:latin typeface="Angsana New" pitchFamily="18" charset="-34"/>
                <a:cs typeface="Angsana New" pitchFamily="18" charset="-34"/>
              </a:rPr>
              <a:t>	2. สถาบันการเงินที่ถือว่าปฏิบัติตาม </a:t>
            </a:r>
            <a:r>
              <a:rPr lang="en-US" b="1" dirty="0">
                <a:latin typeface="Angsana New" pitchFamily="18" charset="-34"/>
                <a:cs typeface="Angsana New" pitchFamily="18" charset="-34"/>
              </a:rPr>
              <a:t>FATCA </a:t>
            </a:r>
            <a:r>
              <a:rPr lang="th-TH" b="1" dirty="0">
                <a:latin typeface="Angsana New" pitchFamily="18" charset="-34"/>
                <a:cs typeface="Angsana New" pitchFamily="18" charset="-34"/>
              </a:rPr>
              <a:t>แล้ว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b="1" dirty="0">
                <a:latin typeface="Angsana New" pitchFamily="18" charset="-34"/>
                <a:cs typeface="Angsana New" pitchFamily="18" charset="-34"/>
              </a:rPr>
              <a:t>                  (</a:t>
            </a:r>
            <a:r>
              <a:rPr lang="en-US" b="1" dirty="0">
                <a:latin typeface="Angsana New" pitchFamily="18" charset="-34"/>
                <a:cs typeface="Angsana New" pitchFamily="18" charset="-34"/>
              </a:rPr>
              <a:t>Deemed – Compliant FI)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b="1" dirty="0">
                <a:latin typeface="Angsana New" pitchFamily="18" charset="-34"/>
                <a:cs typeface="Angsana New" pitchFamily="18" charset="-34"/>
              </a:rPr>
              <a:t>		- สถาบันการเงินขนาดเล็ก</a:t>
            </a:r>
            <a:r>
              <a:rPr lang="en-US" b="1" dirty="0">
                <a:latin typeface="Angsana New" pitchFamily="18" charset="-34"/>
                <a:cs typeface="Angsana New" pitchFamily="18" charset="-34"/>
              </a:rPr>
              <a:t> (Small or Limited Scope FI)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b="1" dirty="0">
                <a:latin typeface="Angsana New" pitchFamily="18" charset="-34"/>
                <a:cs typeface="Angsana New" pitchFamily="18" charset="-34"/>
              </a:rPr>
              <a:t>		- สถาบันการเงินท้องถิ่น</a:t>
            </a:r>
            <a:r>
              <a:rPr lang="en-US" b="1" dirty="0">
                <a:latin typeface="Angsana New" pitchFamily="18" charset="-34"/>
                <a:cs typeface="Angsana New" pitchFamily="18" charset="-34"/>
              </a:rPr>
              <a:t> (Local Bank)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b="1" dirty="0">
                <a:latin typeface="Angsana New" pitchFamily="18" charset="-34"/>
                <a:cs typeface="Angsana New" pitchFamily="18" charset="-34"/>
              </a:rPr>
              <a:t>		- สถาบันการเงินที่มีเฉพาะบัญชีที่มีมูลค่าต่ำ</a:t>
            </a:r>
            <a:endParaRPr lang="en-US" b="1" dirty="0">
              <a:latin typeface="Angsana New" pitchFamily="18" charset="-34"/>
              <a:cs typeface="Angsana New" pitchFamily="18" charset="-34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h-TH" b="1" dirty="0">
                <a:latin typeface="Angsana New" pitchFamily="18" charset="-34"/>
                <a:cs typeface="Angsana New" pitchFamily="18" charset="-34"/>
              </a:rPr>
              <a:t>		- บริษัทผู้ออกบัตรเครดิต</a:t>
            </a:r>
            <a:endParaRPr lang="en-US" b="1" dirty="0">
              <a:latin typeface="Angsana New" pitchFamily="18" charset="-34"/>
              <a:cs typeface="Angsana New" pitchFamily="18" charset="-34"/>
            </a:endParaRPr>
          </a:p>
          <a:p>
            <a:pPr marL="0" indent="0">
              <a:spcBef>
                <a:spcPts val="0"/>
              </a:spcBef>
              <a:buNone/>
            </a:pP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66245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55576" y="576518"/>
            <a:ext cx="7632848" cy="5704966"/>
            <a:chOff x="1275998" y="1026229"/>
            <a:chExt cx="6696744" cy="5005299"/>
          </a:xfrm>
        </p:grpSpPr>
        <p:sp>
          <p:nvSpPr>
            <p:cNvPr id="5" name="Freeform 4"/>
            <p:cNvSpPr/>
            <p:nvPr/>
          </p:nvSpPr>
          <p:spPr>
            <a:xfrm>
              <a:off x="4319973" y="3510944"/>
              <a:ext cx="608795" cy="200958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254496" y="0"/>
                  </a:lnTo>
                  <a:lnTo>
                    <a:pt x="254496" y="1641499"/>
                  </a:lnTo>
                  <a:lnTo>
                    <a:pt x="508992" y="1641499"/>
                  </a:lnTo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Freeform 5"/>
            <p:cNvSpPr/>
            <p:nvPr/>
          </p:nvSpPr>
          <p:spPr>
            <a:xfrm>
              <a:off x="4319973" y="3510944"/>
              <a:ext cx="608795" cy="66986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254496" y="0"/>
                  </a:lnTo>
                  <a:lnTo>
                    <a:pt x="254496" y="547166"/>
                  </a:lnTo>
                  <a:lnTo>
                    <a:pt x="508992" y="547166"/>
                  </a:lnTo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Freeform 6"/>
            <p:cNvSpPr/>
            <p:nvPr/>
          </p:nvSpPr>
          <p:spPr>
            <a:xfrm>
              <a:off x="4319973" y="2841084"/>
              <a:ext cx="608795" cy="66986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547166"/>
                  </a:moveTo>
                  <a:lnTo>
                    <a:pt x="254496" y="547166"/>
                  </a:lnTo>
                  <a:lnTo>
                    <a:pt x="254496" y="0"/>
                  </a:lnTo>
                  <a:lnTo>
                    <a:pt x="508992" y="0"/>
                  </a:lnTo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Freeform 7"/>
            <p:cNvSpPr/>
            <p:nvPr/>
          </p:nvSpPr>
          <p:spPr>
            <a:xfrm>
              <a:off x="4319973" y="1501363"/>
              <a:ext cx="608795" cy="200958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641499"/>
                  </a:moveTo>
                  <a:lnTo>
                    <a:pt x="254496" y="1641499"/>
                  </a:lnTo>
                  <a:lnTo>
                    <a:pt x="254496" y="0"/>
                  </a:lnTo>
                  <a:lnTo>
                    <a:pt x="508992" y="0"/>
                  </a:lnTo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Freeform 8"/>
            <p:cNvSpPr/>
            <p:nvPr/>
          </p:nvSpPr>
          <p:spPr>
            <a:xfrm>
              <a:off x="1275998" y="3035811"/>
              <a:ext cx="3043973" cy="950267"/>
            </a:xfrm>
            <a:custGeom>
              <a:avLst/>
              <a:gdLst>
                <a:gd name="connsiteX0" fmla="*/ 0 w 2544960"/>
                <a:gd name="connsiteY0" fmla="*/ 0 h 776213"/>
                <a:gd name="connsiteX1" fmla="*/ 2544960 w 2544960"/>
                <a:gd name="connsiteY1" fmla="*/ 0 h 776213"/>
                <a:gd name="connsiteX2" fmla="*/ 2544960 w 2544960"/>
                <a:gd name="connsiteY2" fmla="*/ 776213 h 776213"/>
                <a:gd name="connsiteX3" fmla="*/ 0 w 2544960"/>
                <a:gd name="connsiteY3" fmla="*/ 776213 h 776213"/>
                <a:gd name="connsiteX4" fmla="*/ 0 w 2544960"/>
                <a:gd name="connsiteY4" fmla="*/ 0 h 77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4960" h="776213">
                  <a:moveTo>
                    <a:pt x="0" y="0"/>
                  </a:moveTo>
                  <a:lnTo>
                    <a:pt x="2544960" y="0"/>
                  </a:lnTo>
                  <a:lnTo>
                    <a:pt x="2544960" y="776213"/>
                  </a:lnTo>
                  <a:lnTo>
                    <a:pt x="0" y="77621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2400" dirty="0">
                  <a:solidFill>
                    <a:schemeClr val="tx1"/>
                  </a:solidFill>
                  <a:latin typeface="Arial Black" pitchFamily="34" charset="0"/>
                </a:rPr>
                <a:t>ข้อมูลที่ต้องรายงาน</a:t>
              </a:r>
              <a:endParaRPr lang="th-TH" sz="2400" kern="1200" dirty="0">
                <a:solidFill>
                  <a:schemeClr val="tx1"/>
                </a:solidFill>
                <a:latin typeface="Arial Black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4928769" y="1026229"/>
              <a:ext cx="3043973" cy="950267"/>
            </a:xfrm>
            <a:custGeom>
              <a:avLst/>
              <a:gdLst>
                <a:gd name="connsiteX0" fmla="*/ 0 w 2544960"/>
                <a:gd name="connsiteY0" fmla="*/ 0 h 776213"/>
                <a:gd name="connsiteX1" fmla="*/ 2544960 w 2544960"/>
                <a:gd name="connsiteY1" fmla="*/ 0 h 776213"/>
                <a:gd name="connsiteX2" fmla="*/ 2544960 w 2544960"/>
                <a:gd name="connsiteY2" fmla="*/ 776213 h 776213"/>
                <a:gd name="connsiteX3" fmla="*/ 0 w 2544960"/>
                <a:gd name="connsiteY3" fmla="*/ 776213 h 776213"/>
                <a:gd name="connsiteX4" fmla="*/ 0 w 2544960"/>
                <a:gd name="connsiteY4" fmla="*/ 0 h 77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4960" h="776213">
                  <a:moveTo>
                    <a:pt x="0" y="0"/>
                  </a:moveTo>
                  <a:lnTo>
                    <a:pt x="2544960" y="0"/>
                  </a:lnTo>
                  <a:lnTo>
                    <a:pt x="2544960" y="776213"/>
                  </a:lnTo>
                  <a:lnTo>
                    <a:pt x="0" y="77621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2400" dirty="0">
                  <a:solidFill>
                    <a:schemeClr val="tx1"/>
                  </a:solidFill>
                  <a:latin typeface="Arial Black" pitchFamily="34" charset="0"/>
                </a:rPr>
                <a:t>ชื่อ/ที่อยู่</a:t>
              </a:r>
              <a:r>
                <a:rPr lang="en-US" sz="1800" dirty="0">
                  <a:solidFill>
                    <a:schemeClr val="tx1"/>
                  </a:solidFill>
                  <a:latin typeface="Arial Black" pitchFamily="34" charset="0"/>
                </a:rPr>
                <a:t>/U.S. TIN</a:t>
              </a:r>
              <a:r>
                <a:rPr lang="th-TH" sz="2400" dirty="0">
                  <a:solidFill>
                    <a:schemeClr val="tx1"/>
                  </a:solidFill>
                  <a:latin typeface="Arial Black" pitchFamily="34" charset="0"/>
                </a:rPr>
                <a:t>/เลขที่บัญชี</a:t>
              </a:r>
              <a:endParaRPr lang="th-TH" sz="2400" kern="1200" dirty="0">
                <a:solidFill>
                  <a:schemeClr val="tx1"/>
                </a:solidFill>
                <a:latin typeface="Arial Black" pitchFamily="34" charset="0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>
              <a:off x="4928769" y="2365950"/>
              <a:ext cx="3043973" cy="950267"/>
            </a:xfrm>
            <a:custGeom>
              <a:avLst/>
              <a:gdLst>
                <a:gd name="connsiteX0" fmla="*/ 0 w 2544960"/>
                <a:gd name="connsiteY0" fmla="*/ 0 h 776213"/>
                <a:gd name="connsiteX1" fmla="*/ 2544960 w 2544960"/>
                <a:gd name="connsiteY1" fmla="*/ 0 h 776213"/>
                <a:gd name="connsiteX2" fmla="*/ 2544960 w 2544960"/>
                <a:gd name="connsiteY2" fmla="*/ 776213 h 776213"/>
                <a:gd name="connsiteX3" fmla="*/ 0 w 2544960"/>
                <a:gd name="connsiteY3" fmla="*/ 776213 h 776213"/>
                <a:gd name="connsiteX4" fmla="*/ 0 w 2544960"/>
                <a:gd name="connsiteY4" fmla="*/ 0 h 77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4960" h="776213">
                  <a:moveTo>
                    <a:pt x="0" y="0"/>
                  </a:moveTo>
                  <a:lnTo>
                    <a:pt x="2544960" y="0"/>
                  </a:lnTo>
                  <a:lnTo>
                    <a:pt x="2544960" y="776213"/>
                  </a:lnTo>
                  <a:lnTo>
                    <a:pt x="0" y="77621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2400" dirty="0">
                  <a:solidFill>
                    <a:schemeClr val="tx1"/>
                  </a:solidFill>
                  <a:latin typeface="Arial Black" pitchFamily="34" charset="0"/>
                </a:rPr>
                <a:t>ชื่อหรือเลขที่ระบุตัวตนของสถาบันการเงินไทย</a:t>
              </a:r>
            </a:p>
          </p:txBody>
        </p:sp>
        <p:sp>
          <p:nvSpPr>
            <p:cNvPr id="12" name="Freeform 11"/>
            <p:cNvSpPr/>
            <p:nvPr/>
          </p:nvSpPr>
          <p:spPr>
            <a:xfrm>
              <a:off x="4928769" y="3705670"/>
              <a:ext cx="3043973" cy="950267"/>
            </a:xfrm>
            <a:custGeom>
              <a:avLst/>
              <a:gdLst>
                <a:gd name="connsiteX0" fmla="*/ 0 w 2544960"/>
                <a:gd name="connsiteY0" fmla="*/ 0 h 776213"/>
                <a:gd name="connsiteX1" fmla="*/ 2544960 w 2544960"/>
                <a:gd name="connsiteY1" fmla="*/ 0 h 776213"/>
                <a:gd name="connsiteX2" fmla="*/ 2544960 w 2544960"/>
                <a:gd name="connsiteY2" fmla="*/ 776213 h 776213"/>
                <a:gd name="connsiteX3" fmla="*/ 0 w 2544960"/>
                <a:gd name="connsiteY3" fmla="*/ 776213 h 776213"/>
                <a:gd name="connsiteX4" fmla="*/ 0 w 2544960"/>
                <a:gd name="connsiteY4" fmla="*/ 0 h 77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4960" h="776213">
                  <a:moveTo>
                    <a:pt x="0" y="0"/>
                  </a:moveTo>
                  <a:lnTo>
                    <a:pt x="2544960" y="0"/>
                  </a:lnTo>
                  <a:lnTo>
                    <a:pt x="2544960" y="776213"/>
                  </a:lnTo>
                  <a:lnTo>
                    <a:pt x="0" y="77621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2400" dirty="0">
                  <a:solidFill>
                    <a:schemeClr val="tx1"/>
                  </a:solidFill>
                  <a:latin typeface="Arial Black" pitchFamily="34" charset="0"/>
                </a:rPr>
                <a:t>ยอดรวมของดอกเบี้ยและเงินปันผล และยอดรวมทั้งหมดของรายได้อื่น</a:t>
              </a:r>
              <a:endParaRPr lang="th-TH" sz="2400" kern="1200" dirty="0">
                <a:solidFill>
                  <a:schemeClr val="tx1"/>
                </a:solidFill>
                <a:latin typeface="Arial Black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4928769" y="5081261"/>
              <a:ext cx="3043973" cy="950267"/>
            </a:xfrm>
            <a:custGeom>
              <a:avLst/>
              <a:gdLst>
                <a:gd name="connsiteX0" fmla="*/ 0 w 2544960"/>
                <a:gd name="connsiteY0" fmla="*/ 0 h 776213"/>
                <a:gd name="connsiteX1" fmla="*/ 2544960 w 2544960"/>
                <a:gd name="connsiteY1" fmla="*/ 0 h 776213"/>
                <a:gd name="connsiteX2" fmla="*/ 2544960 w 2544960"/>
                <a:gd name="connsiteY2" fmla="*/ 776213 h 776213"/>
                <a:gd name="connsiteX3" fmla="*/ 0 w 2544960"/>
                <a:gd name="connsiteY3" fmla="*/ 776213 h 776213"/>
                <a:gd name="connsiteX4" fmla="*/ 0 w 2544960"/>
                <a:gd name="connsiteY4" fmla="*/ 0 h 77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4960" h="776213">
                  <a:moveTo>
                    <a:pt x="0" y="0"/>
                  </a:moveTo>
                  <a:lnTo>
                    <a:pt x="2544960" y="0"/>
                  </a:lnTo>
                  <a:lnTo>
                    <a:pt x="2544960" y="776213"/>
                  </a:lnTo>
                  <a:lnTo>
                    <a:pt x="0" y="77621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2700" dir="2700000" sy="-23000" kx="-800400" algn="bl" rotWithShape="0">
                <a:schemeClr val="tx1"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2400" dirty="0">
                  <a:solidFill>
                    <a:schemeClr val="tx1"/>
                  </a:solidFill>
                  <a:latin typeface="Arial Black" pitchFamily="34" charset="0"/>
                </a:rPr>
                <a:t>ยอดรวมสุทธิที่จ่ายหรือโอนเข้าบัญชีที่ต้องรายงาน</a:t>
              </a:r>
            </a:p>
          </p:txBody>
        </p:sp>
      </p:grpSp>
      <p:sp>
        <p:nvSpPr>
          <p:cNvPr id="14" name="Rectangle 13"/>
          <p:cNvSpPr/>
          <p:nvPr/>
        </p:nvSpPr>
        <p:spPr>
          <a:xfrm>
            <a:off x="237132" y="533292"/>
            <a:ext cx="4506362" cy="46166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glow" dir="tl">
              <a:rot lat="0" lon="0" rev="5400000"/>
            </a:lightRig>
          </a:scene3d>
          <a:sp3d/>
        </p:spPr>
        <p:txBody>
          <a:bodyPr wrap="none" lIns="91440" tIns="45720" rIns="91440" bIns="45720">
            <a:spAutoFit/>
            <a:sp3d extrusionH="57150" contourW="12700">
              <a:bevelT w="25400" h="25400" prst="artDeco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>
                <a:ln w="11430"/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Information to be Exchanged </a:t>
            </a:r>
          </a:p>
        </p:txBody>
      </p:sp>
    </p:spTree>
    <p:extLst>
      <p:ext uri="{BB962C8B-B14F-4D97-AF65-F5344CB8AC3E}">
        <p14:creationId xmlns:p14="http://schemas.microsoft.com/office/powerpoint/2010/main" val="18369158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/>
          <a:lstStyle/>
          <a:p>
            <a:r>
              <a:rPr lang="th-TH" b="1" dirty="0"/>
              <a:t>วิธีการในการนำส่งข้อมูล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2060848"/>
            <a:ext cx="7941568" cy="3701008"/>
          </a:xfrm>
        </p:spPr>
        <p:txBody>
          <a:bodyPr/>
          <a:lstStyle/>
          <a:p>
            <a:r>
              <a:rPr lang="th-TH" b="1" dirty="0">
                <a:latin typeface="Angsana New" pitchFamily="18" charset="-34"/>
                <a:cs typeface="Angsana New" pitchFamily="18" charset="-34"/>
              </a:rPr>
              <a:t>ประเทศไทยเลือกใช้รูปแบบการนำส่งข้อมูลประเภท</a:t>
            </a:r>
            <a:r>
              <a:rPr lang="en-US" b="1" dirty="0">
                <a:latin typeface="Angsana New" pitchFamily="18" charset="-34"/>
                <a:cs typeface="Angsana New" pitchFamily="18" charset="-34"/>
              </a:rPr>
              <a:t> Model 1 A (Reciprocal) 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b="1" dirty="0">
                <a:latin typeface="Angsana New" pitchFamily="18" charset="-34"/>
                <a:cs typeface="Angsana New" pitchFamily="18" charset="-34"/>
              </a:rPr>
              <a:t>โดยใช้</a:t>
            </a:r>
            <a:r>
              <a:rPr lang="en-US" b="1" dirty="0" err="1">
                <a:latin typeface="Angsana New" pitchFamily="18" charset="-34"/>
                <a:cs typeface="Angsana New" pitchFamily="18" charset="-34"/>
              </a:rPr>
              <a:t>ระบ</a:t>
            </a:r>
            <a:r>
              <a:rPr lang="th-TH" b="1" dirty="0">
                <a:latin typeface="Angsana New" pitchFamily="18" charset="-34"/>
                <a:cs typeface="Angsana New" pitchFamily="18" charset="-34"/>
              </a:rPr>
              <a:t>บ</a:t>
            </a:r>
            <a:r>
              <a:rPr lang="en-US" b="1" dirty="0" err="1">
                <a:latin typeface="Angsana New" pitchFamily="18" charset="-34"/>
                <a:cs typeface="Angsana New" pitchFamily="18" charset="-34"/>
              </a:rPr>
              <a:t>แล</a:t>
            </a:r>
            <a:r>
              <a:rPr lang="th-TH" b="1" dirty="0">
                <a:latin typeface="Angsana New" pitchFamily="18" charset="-34"/>
                <a:cs typeface="Angsana New" pitchFamily="18" charset="-34"/>
              </a:rPr>
              <a:t>ก</a:t>
            </a:r>
            <a:r>
              <a:rPr lang="en-US" b="1" dirty="0" err="1">
                <a:latin typeface="Angsana New" pitchFamily="18" charset="-34"/>
                <a:cs typeface="Angsana New" pitchFamily="18" charset="-34"/>
              </a:rPr>
              <a:t>เปลี่ยนข้อมูล</a:t>
            </a:r>
            <a:r>
              <a:rPr lang="en-US" b="1" dirty="0">
                <a:latin typeface="Angsana New" pitchFamily="18" charset="-34"/>
                <a:cs typeface="Angsana New" pitchFamily="18" charset="-34"/>
              </a:rPr>
              <a:t> (International Data Exchange Service: IDES) 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b="1" dirty="0">
                <a:latin typeface="Angsana New" pitchFamily="18" charset="-34"/>
                <a:cs typeface="Angsana New" pitchFamily="18" charset="-34"/>
              </a:rPr>
              <a:t>เรียกวิธีนี้ว่า</a:t>
            </a:r>
            <a:r>
              <a:rPr lang="en-US" b="1" dirty="0">
                <a:latin typeface="Angsana New" pitchFamily="18" charset="-34"/>
                <a:cs typeface="Angsana New" pitchFamily="18" charset="-34"/>
              </a:rPr>
              <a:t> Model 1 Option 2 (M1O2)</a:t>
            </a:r>
          </a:p>
          <a:p>
            <a:pPr marL="0" indent="0">
              <a:buNone/>
            </a:pP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0772743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1931</TotalTime>
  <Words>639</Words>
  <Application>Microsoft Office PowerPoint</Application>
  <PresentationFormat>On-screen Show (4:3)</PresentationFormat>
  <Paragraphs>122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Clarity</vt:lpstr>
      <vt:lpstr>ภาพรวมและความรู้ทั่วไปเกี่ยวกับความตกลง FATCA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สถาบันการเงินที่ไม่ต้องรายงานข้อมูล </vt:lpstr>
      <vt:lpstr>PowerPoint Presentation</vt:lpstr>
      <vt:lpstr>สถาบันการเงินที่ไม่ต้องรายงานข้อมูล</vt:lpstr>
      <vt:lpstr>PowerPoint Presentation</vt:lpstr>
      <vt:lpstr>วิธีการในการนำส่งข้อมูล</vt:lpstr>
    </vt:vector>
  </TitlesOfParts>
  <Company>e-revenue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FATCA</dc:title>
  <dc:creator>erevenue1312554</dc:creator>
  <cp:lastModifiedBy>Srut Chongbanyatcharoen </cp:lastModifiedBy>
  <cp:revision>172</cp:revision>
  <cp:lastPrinted>2017-12-14T09:48:05Z</cp:lastPrinted>
  <dcterms:created xsi:type="dcterms:W3CDTF">2017-12-13T07:00:06Z</dcterms:created>
  <dcterms:modified xsi:type="dcterms:W3CDTF">2018-07-10T09:05:56Z</dcterms:modified>
</cp:coreProperties>
</file>